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875" r:id="rId3"/>
    <p:sldId id="876" r:id="rId4"/>
    <p:sldId id="877" r:id="rId5"/>
    <p:sldId id="878" r:id="rId6"/>
    <p:sldId id="881" r:id="rId7"/>
    <p:sldId id="886" r:id="rId8"/>
    <p:sldId id="880" r:id="rId9"/>
    <p:sldId id="862" r:id="rId10"/>
    <p:sldId id="854" r:id="rId11"/>
    <p:sldId id="855" r:id="rId12"/>
    <p:sldId id="856" r:id="rId13"/>
    <p:sldId id="857" r:id="rId14"/>
    <p:sldId id="863" r:id="rId15"/>
    <p:sldId id="864" r:id="rId16"/>
    <p:sldId id="867" r:id="rId17"/>
    <p:sldId id="865" r:id="rId18"/>
    <p:sldId id="866" r:id="rId19"/>
    <p:sldId id="898" r:id="rId20"/>
    <p:sldId id="899" r:id="rId21"/>
    <p:sldId id="888" r:id="rId22"/>
    <p:sldId id="889" r:id="rId23"/>
    <p:sldId id="890" r:id="rId24"/>
    <p:sldId id="892" r:id="rId25"/>
    <p:sldId id="893" r:id="rId26"/>
    <p:sldId id="894" r:id="rId27"/>
    <p:sldId id="895" r:id="rId28"/>
    <p:sldId id="896" r:id="rId29"/>
    <p:sldId id="897" r:id="rId30"/>
    <p:sldId id="900" r:id="rId31"/>
    <p:sldId id="901" r:id="rId32"/>
    <p:sldId id="823"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tiff>
</file>

<file path=ppt/media/image10.png>
</file>

<file path=ppt/media/image11.png>
</file>

<file path=ppt/media/image12.png>
</file>

<file path=ppt/media/image13.png>
</file>

<file path=ppt/media/image14.tiff>
</file>

<file path=ppt/media/image15.tiff>
</file>

<file path=ppt/media/image16.png>
</file>

<file path=ppt/media/image17.png>
</file>

<file path=ppt/media/image18.png>
</file>

<file path=ppt/media/image19.png>
</file>

<file path=ppt/media/image2.tiff>
</file>

<file path=ppt/media/image20.png>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CED4A9-7D58-4A12-AB41-834329136006}" type="datetimeFigureOut">
              <a:rPr lang="en-US" smtClean="0"/>
              <a:t>6/30/2019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B74E0C-D99B-4804-A179-FECF97398327}" type="slidenum">
              <a:rPr lang="en-US" smtClean="0"/>
              <a:t>‹#›</a:t>
            </a:fld>
            <a:endParaRPr lang="en-US"/>
          </a:p>
        </p:txBody>
      </p:sp>
    </p:spTree>
    <p:extLst>
      <p:ext uri="{BB962C8B-B14F-4D97-AF65-F5344CB8AC3E}">
        <p14:creationId xmlns:p14="http://schemas.microsoft.com/office/powerpoint/2010/main" val="1197151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Neural network with one hidden layer</a:t>
            </a:r>
          </a:p>
          <a:p>
            <a:pPr lvl="0">
              <a:spcBef>
                <a:spcPts val="0"/>
              </a:spcBef>
              <a:buNone/>
            </a:pPr>
            <a:endParaRPr/>
          </a:p>
          <a:p>
            <a:pPr lvl="0">
              <a:spcBef>
                <a:spcPts val="0"/>
              </a:spcBef>
              <a:buNone/>
            </a:pPr>
            <a:r>
              <a:rPr lang="en"/>
              <a:t>The function we are computing is on the left. Relu is an activation function that takes the max of 0 and your input, applies a nonlinearity to your network.</a:t>
            </a:r>
          </a:p>
          <a:p>
            <a:pPr lvl="0">
              <a:spcBef>
                <a:spcPts val="0"/>
              </a:spcBef>
              <a:buNone/>
            </a:pPr>
            <a:endParaRPr/>
          </a:p>
          <a:p>
            <a:pPr lvl="0">
              <a:spcBef>
                <a:spcPts val="0"/>
              </a:spcBef>
              <a:buNone/>
            </a:pPr>
            <a:r>
              <a:rPr lang="en"/>
              <a:t>The graph on the right is how this function would look like in a tensorflow graph.</a:t>
            </a:r>
          </a:p>
          <a:p>
            <a:pPr lvl="0">
              <a:spcBef>
                <a:spcPts val="0"/>
              </a:spcBef>
              <a:buNone/>
            </a:pPr>
            <a:endParaRPr/>
          </a:p>
          <a:p>
            <a:pPr lvl="0" rtl="0">
              <a:spcBef>
                <a:spcPts val="0"/>
              </a:spcBef>
              <a:buNone/>
            </a:pPr>
            <a:r>
              <a:rPr lang="en"/>
              <a:t>Let us break down the nodes in the graph into three types</a:t>
            </a:r>
          </a:p>
        </p:txBody>
      </p:sp>
    </p:spTree>
    <p:extLst>
      <p:ext uri="{BB962C8B-B14F-4D97-AF65-F5344CB8AC3E}">
        <p14:creationId xmlns:p14="http://schemas.microsoft.com/office/powerpoint/2010/main" val="413270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We have two variables in this graph, the bias and W matrix.</a:t>
            </a:r>
          </a:p>
          <a:p>
            <a:pPr lvl="0">
              <a:spcBef>
                <a:spcPts val="0"/>
              </a:spcBef>
              <a:buNone/>
            </a:pPr>
            <a:endParaRPr/>
          </a:p>
          <a:p>
            <a:pPr lvl="0">
              <a:spcBef>
                <a:spcPts val="0"/>
              </a:spcBef>
              <a:buNone/>
            </a:pPr>
            <a:r>
              <a:rPr lang="en"/>
              <a:t>What we mean by saying that variables are stateful is that they retain their current value over multiple executions, and it’s easy to restore saved values to variables.</a:t>
            </a:r>
          </a:p>
          <a:p>
            <a:pPr lvl="0">
              <a:spcBef>
                <a:spcPts val="0"/>
              </a:spcBef>
              <a:buNone/>
            </a:pPr>
            <a:endParaRPr/>
          </a:p>
          <a:p>
            <a:pPr lvl="0">
              <a:spcBef>
                <a:spcPts val="0"/>
              </a:spcBef>
              <a:buNone/>
            </a:pPr>
            <a:r>
              <a:rPr lang="en"/>
              <a:t>Variables have a number of other useful features. They can be saved to disk during and after training, and gradient updates will by default apply over all the variables in your graph</a:t>
            </a:r>
          </a:p>
          <a:p>
            <a:pPr lvl="0">
              <a:spcBef>
                <a:spcPts val="0"/>
              </a:spcBef>
              <a:buNone/>
            </a:pPr>
            <a:endParaRPr/>
          </a:p>
          <a:p>
            <a:pPr lvl="0">
              <a:spcBef>
                <a:spcPts val="0"/>
              </a:spcBef>
              <a:buNone/>
            </a:pPr>
            <a:r>
              <a:rPr lang="en"/>
              <a:t>Variables are still operations (nodes = operations!). When you run a variable you get the value of its state. </a:t>
            </a:r>
          </a:p>
          <a:p>
            <a:pPr lvl="0">
              <a:spcBef>
                <a:spcPts val="0"/>
              </a:spcBef>
              <a:buNone/>
            </a:pPr>
            <a:endParaRPr/>
          </a:p>
          <a:p>
            <a:pPr lvl="0" rtl="0">
              <a:spcBef>
                <a:spcPts val="0"/>
              </a:spcBef>
              <a:buNone/>
            </a:pPr>
            <a:r>
              <a:rPr lang="en"/>
              <a:t>The variables in your graph are going to be your parameters</a:t>
            </a:r>
          </a:p>
        </p:txBody>
      </p:sp>
    </p:spTree>
    <p:extLst>
      <p:ext uri="{BB962C8B-B14F-4D97-AF65-F5344CB8AC3E}">
        <p14:creationId xmlns:p14="http://schemas.microsoft.com/office/powerpoint/2010/main" val="1155932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The second important node type is placeholders. If you have inputs into your network that depend on some external data, you want to be able to build your graph without depending on any real values yet, as those are passed in at run time. </a:t>
            </a:r>
          </a:p>
          <a:p>
            <a:pPr lvl="0">
              <a:spcBef>
                <a:spcPts val="0"/>
              </a:spcBef>
              <a:buNone/>
            </a:pPr>
            <a:endParaRPr/>
          </a:p>
          <a:p>
            <a:pPr lvl="0">
              <a:spcBef>
                <a:spcPts val="0"/>
              </a:spcBef>
              <a:buNone/>
            </a:pPr>
            <a:r>
              <a:rPr lang="en"/>
              <a:t>Placeholders, unlike variables that have initial assignment, expect as arguments a data type and a shape of a tensor.</a:t>
            </a:r>
          </a:p>
          <a:p>
            <a:pPr lvl="0">
              <a:spcBef>
                <a:spcPts val="0"/>
              </a:spcBef>
              <a:buNone/>
            </a:pPr>
            <a:endParaRPr/>
          </a:p>
          <a:p>
            <a:pPr lvl="0" rtl="0">
              <a:spcBef>
                <a:spcPts val="0"/>
              </a:spcBef>
              <a:buNone/>
            </a:pPr>
            <a:r>
              <a:rPr lang="en"/>
              <a:t>Inputs, labels</a:t>
            </a:r>
          </a:p>
        </p:txBody>
      </p:sp>
    </p:spTree>
    <p:extLst>
      <p:ext uri="{BB962C8B-B14F-4D97-AF65-F5344CB8AC3E}">
        <p14:creationId xmlns:p14="http://schemas.microsoft.com/office/powerpoint/2010/main" val="5534124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6" name="Shape 11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The other nodes are mathematical operations that you are familiar with. Matmul, addition, and relu are all operations in your graph that combine your inputs and parameters to produce new nodes. </a:t>
            </a:r>
          </a:p>
        </p:txBody>
      </p:sp>
    </p:spTree>
    <p:extLst>
      <p:ext uri="{BB962C8B-B14F-4D97-AF65-F5344CB8AC3E}">
        <p14:creationId xmlns:p14="http://schemas.microsoft.com/office/powerpoint/2010/main" val="5038991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E59FF-37D8-4AFA-A174-DCEE13820F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C600B2-C0C0-432E-BDFB-998BE2D21B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03325A8-512B-4D47-A109-D7BF7D5E9B7B}"/>
              </a:ext>
            </a:extLst>
          </p:cNvPr>
          <p:cNvSpPr>
            <a:spLocks noGrp="1"/>
          </p:cNvSpPr>
          <p:nvPr>
            <p:ph type="dt" sz="half" idx="10"/>
          </p:nvPr>
        </p:nvSpPr>
        <p:spPr/>
        <p:txBody>
          <a:bodyPr/>
          <a:lstStyle/>
          <a:p>
            <a:fld id="{0F7801C1-2B82-4362-A997-8F1D2A4A361C}" type="datetimeFigureOut">
              <a:rPr lang="en-US" smtClean="0"/>
              <a:t>6/30/2019</a:t>
            </a:fld>
            <a:endParaRPr lang="en-US"/>
          </a:p>
        </p:txBody>
      </p:sp>
      <p:sp>
        <p:nvSpPr>
          <p:cNvPr id="5" name="Footer Placeholder 4">
            <a:extLst>
              <a:ext uri="{FF2B5EF4-FFF2-40B4-BE49-F238E27FC236}">
                <a16:creationId xmlns:a16="http://schemas.microsoft.com/office/drawing/2014/main" id="{C0F66A4E-0A40-426D-8D47-B6608D2CF7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8288A-0703-4103-BEF3-5C7AE1169B0D}"/>
              </a:ext>
            </a:extLst>
          </p:cNvPr>
          <p:cNvSpPr>
            <a:spLocks noGrp="1"/>
          </p:cNvSpPr>
          <p:nvPr>
            <p:ph type="sldNum" sz="quarter" idx="12"/>
          </p:nvPr>
        </p:nvSpPr>
        <p:spPr/>
        <p:txBody>
          <a:bodyPr/>
          <a:lstStyle/>
          <a:p>
            <a:fld id="{B1B124C9-D358-4C6C-B4F2-66E5CD5A184D}" type="slidenum">
              <a:rPr lang="en-US" smtClean="0"/>
              <a:t>‹#›</a:t>
            </a:fld>
            <a:endParaRPr lang="en-US"/>
          </a:p>
        </p:txBody>
      </p:sp>
    </p:spTree>
    <p:extLst>
      <p:ext uri="{BB962C8B-B14F-4D97-AF65-F5344CB8AC3E}">
        <p14:creationId xmlns:p14="http://schemas.microsoft.com/office/powerpoint/2010/main" val="1902706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BFCD5-5729-4D75-BFB3-6F7B21C73FD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8F9984E-BCBC-4A2A-9AC1-CA7AA6AB6CE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310568-0ED3-4F4A-A4EA-2281994BB73E}"/>
              </a:ext>
            </a:extLst>
          </p:cNvPr>
          <p:cNvSpPr>
            <a:spLocks noGrp="1"/>
          </p:cNvSpPr>
          <p:nvPr>
            <p:ph type="dt" sz="half" idx="10"/>
          </p:nvPr>
        </p:nvSpPr>
        <p:spPr/>
        <p:txBody>
          <a:bodyPr/>
          <a:lstStyle/>
          <a:p>
            <a:fld id="{0F7801C1-2B82-4362-A997-8F1D2A4A361C}" type="datetimeFigureOut">
              <a:rPr lang="en-US" smtClean="0"/>
              <a:t>6/30/2019</a:t>
            </a:fld>
            <a:endParaRPr lang="en-US"/>
          </a:p>
        </p:txBody>
      </p:sp>
      <p:sp>
        <p:nvSpPr>
          <p:cNvPr id="5" name="Footer Placeholder 4">
            <a:extLst>
              <a:ext uri="{FF2B5EF4-FFF2-40B4-BE49-F238E27FC236}">
                <a16:creationId xmlns:a16="http://schemas.microsoft.com/office/drawing/2014/main" id="{3EADF11C-1C40-401F-9AB5-D2C5EF95B0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665751-C73B-4276-8357-19B0AC557F38}"/>
              </a:ext>
            </a:extLst>
          </p:cNvPr>
          <p:cNvSpPr>
            <a:spLocks noGrp="1"/>
          </p:cNvSpPr>
          <p:nvPr>
            <p:ph type="sldNum" sz="quarter" idx="12"/>
          </p:nvPr>
        </p:nvSpPr>
        <p:spPr/>
        <p:txBody>
          <a:bodyPr/>
          <a:lstStyle/>
          <a:p>
            <a:fld id="{B1B124C9-D358-4C6C-B4F2-66E5CD5A184D}" type="slidenum">
              <a:rPr lang="en-US" smtClean="0"/>
              <a:t>‹#›</a:t>
            </a:fld>
            <a:endParaRPr lang="en-US"/>
          </a:p>
        </p:txBody>
      </p:sp>
    </p:spTree>
    <p:extLst>
      <p:ext uri="{BB962C8B-B14F-4D97-AF65-F5344CB8AC3E}">
        <p14:creationId xmlns:p14="http://schemas.microsoft.com/office/powerpoint/2010/main" val="2652067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33FD63-0930-4E43-A352-41E0EAACA6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FE97D8A-DB72-4FDD-AB99-0AF45636F65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F01463-0A0F-480E-8C76-6B9552A5D9FC}"/>
              </a:ext>
            </a:extLst>
          </p:cNvPr>
          <p:cNvSpPr>
            <a:spLocks noGrp="1"/>
          </p:cNvSpPr>
          <p:nvPr>
            <p:ph type="dt" sz="half" idx="10"/>
          </p:nvPr>
        </p:nvSpPr>
        <p:spPr/>
        <p:txBody>
          <a:bodyPr/>
          <a:lstStyle/>
          <a:p>
            <a:fld id="{0F7801C1-2B82-4362-A997-8F1D2A4A361C}" type="datetimeFigureOut">
              <a:rPr lang="en-US" smtClean="0"/>
              <a:t>6/30/2019</a:t>
            </a:fld>
            <a:endParaRPr lang="en-US"/>
          </a:p>
        </p:txBody>
      </p:sp>
      <p:sp>
        <p:nvSpPr>
          <p:cNvPr id="5" name="Footer Placeholder 4">
            <a:extLst>
              <a:ext uri="{FF2B5EF4-FFF2-40B4-BE49-F238E27FC236}">
                <a16:creationId xmlns:a16="http://schemas.microsoft.com/office/drawing/2014/main" id="{22CB8885-9B5C-446D-BB4D-5C37ABBC26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FB397C-91F2-4EBC-B146-3E34150B4871}"/>
              </a:ext>
            </a:extLst>
          </p:cNvPr>
          <p:cNvSpPr>
            <a:spLocks noGrp="1"/>
          </p:cNvSpPr>
          <p:nvPr>
            <p:ph type="sldNum" sz="quarter" idx="12"/>
          </p:nvPr>
        </p:nvSpPr>
        <p:spPr/>
        <p:txBody>
          <a:bodyPr/>
          <a:lstStyle/>
          <a:p>
            <a:fld id="{B1B124C9-D358-4C6C-B4F2-66E5CD5A184D}" type="slidenum">
              <a:rPr lang="en-US" smtClean="0"/>
              <a:t>‹#›</a:t>
            </a:fld>
            <a:endParaRPr lang="en-US"/>
          </a:p>
        </p:txBody>
      </p:sp>
    </p:spTree>
    <p:extLst>
      <p:ext uri="{BB962C8B-B14F-4D97-AF65-F5344CB8AC3E}">
        <p14:creationId xmlns:p14="http://schemas.microsoft.com/office/powerpoint/2010/main" val="1941895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6F5BB-F2D8-4A86-8E0B-C2B19CD706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DC1325-335E-4E03-8FD2-7F564885E3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716D5B-F247-4631-A869-D0F2FC01AB5A}"/>
              </a:ext>
            </a:extLst>
          </p:cNvPr>
          <p:cNvSpPr>
            <a:spLocks noGrp="1"/>
          </p:cNvSpPr>
          <p:nvPr>
            <p:ph type="dt" sz="half" idx="10"/>
          </p:nvPr>
        </p:nvSpPr>
        <p:spPr/>
        <p:txBody>
          <a:bodyPr/>
          <a:lstStyle/>
          <a:p>
            <a:fld id="{0F7801C1-2B82-4362-A997-8F1D2A4A361C}" type="datetimeFigureOut">
              <a:rPr lang="en-US" smtClean="0"/>
              <a:t>6/30/2019</a:t>
            </a:fld>
            <a:endParaRPr lang="en-US"/>
          </a:p>
        </p:txBody>
      </p:sp>
      <p:sp>
        <p:nvSpPr>
          <p:cNvPr id="5" name="Footer Placeholder 4">
            <a:extLst>
              <a:ext uri="{FF2B5EF4-FFF2-40B4-BE49-F238E27FC236}">
                <a16:creationId xmlns:a16="http://schemas.microsoft.com/office/drawing/2014/main" id="{0E31492E-347D-425A-9758-C55C63CABE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95457C-65FA-4203-97B0-B7AD2D3E741B}"/>
              </a:ext>
            </a:extLst>
          </p:cNvPr>
          <p:cNvSpPr>
            <a:spLocks noGrp="1"/>
          </p:cNvSpPr>
          <p:nvPr>
            <p:ph type="sldNum" sz="quarter" idx="12"/>
          </p:nvPr>
        </p:nvSpPr>
        <p:spPr/>
        <p:txBody>
          <a:bodyPr/>
          <a:lstStyle/>
          <a:p>
            <a:fld id="{B1B124C9-D358-4C6C-B4F2-66E5CD5A184D}" type="slidenum">
              <a:rPr lang="en-US" smtClean="0"/>
              <a:t>‹#›</a:t>
            </a:fld>
            <a:endParaRPr lang="en-US"/>
          </a:p>
        </p:txBody>
      </p:sp>
    </p:spTree>
    <p:extLst>
      <p:ext uri="{BB962C8B-B14F-4D97-AF65-F5344CB8AC3E}">
        <p14:creationId xmlns:p14="http://schemas.microsoft.com/office/powerpoint/2010/main" val="1413447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69A70-EA56-44C5-BE7A-928E4FA76F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DD9D3F-FE85-4947-A812-A1CF740F5C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64023E-CF7B-49DD-A9B0-D4F1041CCFCD}"/>
              </a:ext>
            </a:extLst>
          </p:cNvPr>
          <p:cNvSpPr>
            <a:spLocks noGrp="1"/>
          </p:cNvSpPr>
          <p:nvPr>
            <p:ph type="dt" sz="half" idx="10"/>
          </p:nvPr>
        </p:nvSpPr>
        <p:spPr/>
        <p:txBody>
          <a:bodyPr/>
          <a:lstStyle/>
          <a:p>
            <a:fld id="{0F7801C1-2B82-4362-A997-8F1D2A4A361C}" type="datetimeFigureOut">
              <a:rPr lang="en-US" smtClean="0"/>
              <a:t>6/30/2019</a:t>
            </a:fld>
            <a:endParaRPr lang="en-US"/>
          </a:p>
        </p:txBody>
      </p:sp>
      <p:sp>
        <p:nvSpPr>
          <p:cNvPr id="5" name="Footer Placeholder 4">
            <a:extLst>
              <a:ext uri="{FF2B5EF4-FFF2-40B4-BE49-F238E27FC236}">
                <a16:creationId xmlns:a16="http://schemas.microsoft.com/office/drawing/2014/main" id="{EA271E72-3BD9-456B-BA9D-BB0F984C45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A4F09C-077E-477F-B2A3-DCAFF7006406}"/>
              </a:ext>
            </a:extLst>
          </p:cNvPr>
          <p:cNvSpPr>
            <a:spLocks noGrp="1"/>
          </p:cNvSpPr>
          <p:nvPr>
            <p:ph type="sldNum" sz="quarter" idx="12"/>
          </p:nvPr>
        </p:nvSpPr>
        <p:spPr/>
        <p:txBody>
          <a:bodyPr/>
          <a:lstStyle/>
          <a:p>
            <a:fld id="{B1B124C9-D358-4C6C-B4F2-66E5CD5A184D}" type="slidenum">
              <a:rPr lang="en-US" smtClean="0"/>
              <a:t>‹#›</a:t>
            </a:fld>
            <a:endParaRPr lang="en-US"/>
          </a:p>
        </p:txBody>
      </p:sp>
    </p:spTree>
    <p:extLst>
      <p:ext uri="{BB962C8B-B14F-4D97-AF65-F5344CB8AC3E}">
        <p14:creationId xmlns:p14="http://schemas.microsoft.com/office/powerpoint/2010/main" val="3663213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34769-28E3-4D5B-8245-687F96CA35F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50A7C1-D530-4934-A865-1D9E400445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2390A8-45E0-46BD-943D-012F3FF286A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8ADE83-3D68-4AD2-8ABC-00641E1DE203}"/>
              </a:ext>
            </a:extLst>
          </p:cNvPr>
          <p:cNvSpPr>
            <a:spLocks noGrp="1"/>
          </p:cNvSpPr>
          <p:nvPr>
            <p:ph type="dt" sz="half" idx="10"/>
          </p:nvPr>
        </p:nvSpPr>
        <p:spPr/>
        <p:txBody>
          <a:bodyPr/>
          <a:lstStyle/>
          <a:p>
            <a:fld id="{0F7801C1-2B82-4362-A997-8F1D2A4A361C}" type="datetimeFigureOut">
              <a:rPr lang="en-US" smtClean="0"/>
              <a:t>6/30/2019</a:t>
            </a:fld>
            <a:endParaRPr lang="en-US"/>
          </a:p>
        </p:txBody>
      </p:sp>
      <p:sp>
        <p:nvSpPr>
          <p:cNvPr id="6" name="Footer Placeholder 5">
            <a:extLst>
              <a:ext uri="{FF2B5EF4-FFF2-40B4-BE49-F238E27FC236}">
                <a16:creationId xmlns:a16="http://schemas.microsoft.com/office/drawing/2014/main" id="{428A6001-A840-44A3-BDBB-C70A298F6D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E4EF03-24D8-4E70-8FCE-F1E4915067CF}"/>
              </a:ext>
            </a:extLst>
          </p:cNvPr>
          <p:cNvSpPr>
            <a:spLocks noGrp="1"/>
          </p:cNvSpPr>
          <p:nvPr>
            <p:ph type="sldNum" sz="quarter" idx="12"/>
          </p:nvPr>
        </p:nvSpPr>
        <p:spPr/>
        <p:txBody>
          <a:bodyPr/>
          <a:lstStyle/>
          <a:p>
            <a:fld id="{B1B124C9-D358-4C6C-B4F2-66E5CD5A184D}" type="slidenum">
              <a:rPr lang="en-US" smtClean="0"/>
              <a:t>‹#›</a:t>
            </a:fld>
            <a:endParaRPr lang="en-US"/>
          </a:p>
        </p:txBody>
      </p:sp>
    </p:spTree>
    <p:extLst>
      <p:ext uri="{BB962C8B-B14F-4D97-AF65-F5344CB8AC3E}">
        <p14:creationId xmlns:p14="http://schemas.microsoft.com/office/powerpoint/2010/main" val="1562553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8E16B-5C01-4DD9-922F-94551BB611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498A19-1824-461E-9EC9-3A7FFEB747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09542D7-3BF6-46D9-BAEF-D5C1A76828E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420166A-AF11-4211-B29E-688DCC734E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F6C7B1-110A-4B76-A04A-832340AFF1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5B96A7F-2CE9-441B-B2D7-6898199747BE}"/>
              </a:ext>
            </a:extLst>
          </p:cNvPr>
          <p:cNvSpPr>
            <a:spLocks noGrp="1"/>
          </p:cNvSpPr>
          <p:nvPr>
            <p:ph type="dt" sz="half" idx="10"/>
          </p:nvPr>
        </p:nvSpPr>
        <p:spPr/>
        <p:txBody>
          <a:bodyPr/>
          <a:lstStyle/>
          <a:p>
            <a:fld id="{0F7801C1-2B82-4362-A997-8F1D2A4A361C}" type="datetimeFigureOut">
              <a:rPr lang="en-US" smtClean="0"/>
              <a:t>6/30/2019</a:t>
            </a:fld>
            <a:endParaRPr lang="en-US"/>
          </a:p>
        </p:txBody>
      </p:sp>
      <p:sp>
        <p:nvSpPr>
          <p:cNvPr id="8" name="Footer Placeholder 7">
            <a:extLst>
              <a:ext uri="{FF2B5EF4-FFF2-40B4-BE49-F238E27FC236}">
                <a16:creationId xmlns:a16="http://schemas.microsoft.com/office/drawing/2014/main" id="{5017A43C-BFCD-46CC-9FBC-04DFBE0C7D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E786E4-325F-495B-B137-745D3107F38F}"/>
              </a:ext>
            </a:extLst>
          </p:cNvPr>
          <p:cNvSpPr>
            <a:spLocks noGrp="1"/>
          </p:cNvSpPr>
          <p:nvPr>
            <p:ph type="sldNum" sz="quarter" idx="12"/>
          </p:nvPr>
        </p:nvSpPr>
        <p:spPr/>
        <p:txBody>
          <a:bodyPr/>
          <a:lstStyle/>
          <a:p>
            <a:fld id="{B1B124C9-D358-4C6C-B4F2-66E5CD5A184D}" type="slidenum">
              <a:rPr lang="en-US" smtClean="0"/>
              <a:t>‹#›</a:t>
            </a:fld>
            <a:endParaRPr lang="en-US"/>
          </a:p>
        </p:txBody>
      </p:sp>
    </p:spTree>
    <p:extLst>
      <p:ext uri="{BB962C8B-B14F-4D97-AF65-F5344CB8AC3E}">
        <p14:creationId xmlns:p14="http://schemas.microsoft.com/office/powerpoint/2010/main" val="149743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1FAA6-5F65-4FF7-B57E-C8F63CDE276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7707542-F172-4F59-A218-2AF1CD5BCA27}"/>
              </a:ext>
            </a:extLst>
          </p:cNvPr>
          <p:cNvSpPr>
            <a:spLocks noGrp="1"/>
          </p:cNvSpPr>
          <p:nvPr>
            <p:ph type="dt" sz="half" idx="10"/>
          </p:nvPr>
        </p:nvSpPr>
        <p:spPr/>
        <p:txBody>
          <a:bodyPr/>
          <a:lstStyle/>
          <a:p>
            <a:fld id="{0F7801C1-2B82-4362-A997-8F1D2A4A361C}" type="datetimeFigureOut">
              <a:rPr lang="en-US" smtClean="0"/>
              <a:t>6/30/2019</a:t>
            </a:fld>
            <a:endParaRPr lang="en-US"/>
          </a:p>
        </p:txBody>
      </p:sp>
      <p:sp>
        <p:nvSpPr>
          <p:cNvPr id="4" name="Footer Placeholder 3">
            <a:extLst>
              <a:ext uri="{FF2B5EF4-FFF2-40B4-BE49-F238E27FC236}">
                <a16:creationId xmlns:a16="http://schemas.microsoft.com/office/drawing/2014/main" id="{5F262998-5D50-4938-B9DF-14A54A28FE5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390435-85C1-4345-BDC2-BB73D2F489DA}"/>
              </a:ext>
            </a:extLst>
          </p:cNvPr>
          <p:cNvSpPr>
            <a:spLocks noGrp="1"/>
          </p:cNvSpPr>
          <p:nvPr>
            <p:ph type="sldNum" sz="quarter" idx="12"/>
          </p:nvPr>
        </p:nvSpPr>
        <p:spPr/>
        <p:txBody>
          <a:bodyPr/>
          <a:lstStyle/>
          <a:p>
            <a:fld id="{B1B124C9-D358-4C6C-B4F2-66E5CD5A184D}" type="slidenum">
              <a:rPr lang="en-US" smtClean="0"/>
              <a:t>‹#›</a:t>
            </a:fld>
            <a:endParaRPr lang="en-US"/>
          </a:p>
        </p:txBody>
      </p:sp>
    </p:spTree>
    <p:extLst>
      <p:ext uri="{BB962C8B-B14F-4D97-AF65-F5344CB8AC3E}">
        <p14:creationId xmlns:p14="http://schemas.microsoft.com/office/powerpoint/2010/main" val="2987811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BEB934-13F4-4BEF-87B9-A338D8F87946}"/>
              </a:ext>
            </a:extLst>
          </p:cNvPr>
          <p:cNvSpPr>
            <a:spLocks noGrp="1"/>
          </p:cNvSpPr>
          <p:nvPr>
            <p:ph type="dt" sz="half" idx="10"/>
          </p:nvPr>
        </p:nvSpPr>
        <p:spPr/>
        <p:txBody>
          <a:bodyPr/>
          <a:lstStyle/>
          <a:p>
            <a:fld id="{0F7801C1-2B82-4362-A997-8F1D2A4A361C}" type="datetimeFigureOut">
              <a:rPr lang="en-US" smtClean="0"/>
              <a:t>6/30/2019</a:t>
            </a:fld>
            <a:endParaRPr lang="en-US"/>
          </a:p>
        </p:txBody>
      </p:sp>
      <p:sp>
        <p:nvSpPr>
          <p:cNvPr id="3" name="Footer Placeholder 2">
            <a:extLst>
              <a:ext uri="{FF2B5EF4-FFF2-40B4-BE49-F238E27FC236}">
                <a16:creationId xmlns:a16="http://schemas.microsoft.com/office/drawing/2014/main" id="{B7474415-FB83-4FFB-8631-242182B3B4A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D7DFAF-0621-4DBC-B7BE-5DFEC47631BA}"/>
              </a:ext>
            </a:extLst>
          </p:cNvPr>
          <p:cNvSpPr>
            <a:spLocks noGrp="1"/>
          </p:cNvSpPr>
          <p:nvPr>
            <p:ph type="sldNum" sz="quarter" idx="12"/>
          </p:nvPr>
        </p:nvSpPr>
        <p:spPr/>
        <p:txBody>
          <a:bodyPr/>
          <a:lstStyle/>
          <a:p>
            <a:fld id="{B1B124C9-D358-4C6C-B4F2-66E5CD5A184D}" type="slidenum">
              <a:rPr lang="en-US" smtClean="0"/>
              <a:t>‹#›</a:t>
            </a:fld>
            <a:endParaRPr lang="en-US"/>
          </a:p>
        </p:txBody>
      </p:sp>
    </p:spTree>
    <p:extLst>
      <p:ext uri="{BB962C8B-B14F-4D97-AF65-F5344CB8AC3E}">
        <p14:creationId xmlns:p14="http://schemas.microsoft.com/office/powerpoint/2010/main" val="2254289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0B7B8-D339-4B5C-95CF-2CDC53DDCD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75817C0-E74A-4A55-ADC6-85006EC4DA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C8FB5C8-C546-4AB4-8E60-CB8AECDC10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FB76BB-9DCA-47C7-A45C-8F84A1CF2F82}"/>
              </a:ext>
            </a:extLst>
          </p:cNvPr>
          <p:cNvSpPr>
            <a:spLocks noGrp="1"/>
          </p:cNvSpPr>
          <p:nvPr>
            <p:ph type="dt" sz="half" idx="10"/>
          </p:nvPr>
        </p:nvSpPr>
        <p:spPr/>
        <p:txBody>
          <a:bodyPr/>
          <a:lstStyle/>
          <a:p>
            <a:fld id="{0F7801C1-2B82-4362-A997-8F1D2A4A361C}" type="datetimeFigureOut">
              <a:rPr lang="en-US" smtClean="0"/>
              <a:t>6/30/2019</a:t>
            </a:fld>
            <a:endParaRPr lang="en-US"/>
          </a:p>
        </p:txBody>
      </p:sp>
      <p:sp>
        <p:nvSpPr>
          <p:cNvPr id="6" name="Footer Placeholder 5">
            <a:extLst>
              <a:ext uri="{FF2B5EF4-FFF2-40B4-BE49-F238E27FC236}">
                <a16:creationId xmlns:a16="http://schemas.microsoft.com/office/drawing/2014/main" id="{CD35C137-DE1E-47E1-85C1-B0BA67B9B2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5C330D-8099-46FE-964A-332F572A4111}"/>
              </a:ext>
            </a:extLst>
          </p:cNvPr>
          <p:cNvSpPr>
            <a:spLocks noGrp="1"/>
          </p:cNvSpPr>
          <p:nvPr>
            <p:ph type="sldNum" sz="quarter" idx="12"/>
          </p:nvPr>
        </p:nvSpPr>
        <p:spPr/>
        <p:txBody>
          <a:bodyPr/>
          <a:lstStyle/>
          <a:p>
            <a:fld id="{B1B124C9-D358-4C6C-B4F2-66E5CD5A184D}" type="slidenum">
              <a:rPr lang="en-US" smtClean="0"/>
              <a:t>‹#›</a:t>
            </a:fld>
            <a:endParaRPr lang="en-US"/>
          </a:p>
        </p:txBody>
      </p:sp>
    </p:spTree>
    <p:extLst>
      <p:ext uri="{BB962C8B-B14F-4D97-AF65-F5344CB8AC3E}">
        <p14:creationId xmlns:p14="http://schemas.microsoft.com/office/powerpoint/2010/main" val="1458696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6319F-0576-4646-8FAD-8FAD0BCA80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83E8371-6DB0-48CE-BD17-8F0863412D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ADC76A-A2A0-41C3-9AF6-5F5FF7F73F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59A2A2-86D3-4AD8-B959-AEFC5AA2D381}"/>
              </a:ext>
            </a:extLst>
          </p:cNvPr>
          <p:cNvSpPr>
            <a:spLocks noGrp="1"/>
          </p:cNvSpPr>
          <p:nvPr>
            <p:ph type="dt" sz="half" idx="10"/>
          </p:nvPr>
        </p:nvSpPr>
        <p:spPr/>
        <p:txBody>
          <a:bodyPr/>
          <a:lstStyle/>
          <a:p>
            <a:fld id="{0F7801C1-2B82-4362-A997-8F1D2A4A361C}" type="datetimeFigureOut">
              <a:rPr lang="en-US" smtClean="0"/>
              <a:t>6/30/2019</a:t>
            </a:fld>
            <a:endParaRPr lang="en-US"/>
          </a:p>
        </p:txBody>
      </p:sp>
      <p:sp>
        <p:nvSpPr>
          <p:cNvPr id="6" name="Footer Placeholder 5">
            <a:extLst>
              <a:ext uri="{FF2B5EF4-FFF2-40B4-BE49-F238E27FC236}">
                <a16:creationId xmlns:a16="http://schemas.microsoft.com/office/drawing/2014/main" id="{23BFBDE4-7057-4899-BE3B-4634E49912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DCAF0D-8B6F-4118-ADFE-24D7AB85E70E}"/>
              </a:ext>
            </a:extLst>
          </p:cNvPr>
          <p:cNvSpPr>
            <a:spLocks noGrp="1"/>
          </p:cNvSpPr>
          <p:nvPr>
            <p:ph type="sldNum" sz="quarter" idx="12"/>
          </p:nvPr>
        </p:nvSpPr>
        <p:spPr/>
        <p:txBody>
          <a:bodyPr/>
          <a:lstStyle/>
          <a:p>
            <a:fld id="{B1B124C9-D358-4C6C-B4F2-66E5CD5A184D}" type="slidenum">
              <a:rPr lang="en-US" smtClean="0"/>
              <a:t>‹#›</a:t>
            </a:fld>
            <a:endParaRPr lang="en-US"/>
          </a:p>
        </p:txBody>
      </p:sp>
    </p:spTree>
    <p:extLst>
      <p:ext uri="{BB962C8B-B14F-4D97-AF65-F5344CB8AC3E}">
        <p14:creationId xmlns:p14="http://schemas.microsoft.com/office/powerpoint/2010/main" val="2456725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C71F46-D5FE-4D37-990C-6688EB611A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0AEBB5-30F2-4027-A205-9124C4CED9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931ECB-AE7E-448C-A6E4-ED5E51E7ED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7801C1-2B82-4362-A997-8F1D2A4A361C}" type="datetimeFigureOut">
              <a:rPr lang="en-US" smtClean="0"/>
              <a:t>6/30/2019</a:t>
            </a:fld>
            <a:endParaRPr lang="en-US"/>
          </a:p>
        </p:txBody>
      </p:sp>
      <p:sp>
        <p:nvSpPr>
          <p:cNvPr id="5" name="Footer Placeholder 4">
            <a:extLst>
              <a:ext uri="{FF2B5EF4-FFF2-40B4-BE49-F238E27FC236}">
                <a16:creationId xmlns:a16="http://schemas.microsoft.com/office/drawing/2014/main" id="{2EF3F4B6-ADF6-49BE-B812-152B6A471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B77647B-D1BA-4729-83FF-E30D579402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B124C9-D358-4C6C-B4F2-66E5CD5A184D}" type="slidenum">
              <a:rPr lang="en-US" smtClean="0"/>
              <a:t>‹#›</a:t>
            </a:fld>
            <a:endParaRPr lang="en-US"/>
          </a:p>
        </p:txBody>
      </p:sp>
    </p:spTree>
    <p:extLst>
      <p:ext uri="{BB962C8B-B14F-4D97-AF65-F5344CB8AC3E}">
        <p14:creationId xmlns:p14="http://schemas.microsoft.com/office/powerpoint/2010/main" val="34579403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05850-57F0-40B2-900D-BFEF015F7388}"/>
              </a:ext>
            </a:extLst>
          </p:cNvPr>
          <p:cNvSpPr>
            <a:spLocks noGrp="1"/>
          </p:cNvSpPr>
          <p:nvPr>
            <p:ph type="ctrTitle"/>
          </p:nvPr>
        </p:nvSpPr>
        <p:spPr/>
        <p:txBody>
          <a:bodyPr/>
          <a:lstStyle/>
          <a:p>
            <a:r>
              <a:rPr lang="en-US" dirty="0"/>
              <a:t>Backpropagation </a:t>
            </a:r>
          </a:p>
        </p:txBody>
      </p:sp>
      <p:sp>
        <p:nvSpPr>
          <p:cNvPr id="3" name="Subtitle 2">
            <a:extLst>
              <a:ext uri="{FF2B5EF4-FFF2-40B4-BE49-F238E27FC236}">
                <a16:creationId xmlns:a16="http://schemas.microsoft.com/office/drawing/2014/main" id="{9768F7B3-19CD-4B80-9EAB-6D93585B38F6}"/>
              </a:ext>
            </a:extLst>
          </p:cNvPr>
          <p:cNvSpPr>
            <a:spLocks noGrp="1"/>
          </p:cNvSpPr>
          <p:nvPr>
            <p:ph type="subTitle" idx="1"/>
          </p:nvPr>
        </p:nvSpPr>
        <p:spPr/>
        <p:txBody>
          <a:bodyPr/>
          <a:lstStyle/>
          <a:p>
            <a:r>
              <a:rPr lang="en-US" dirty="0"/>
              <a:t>Dr. </a:t>
            </a:r>
            <a:r>
              <a:rPr lang="en-US" dirty="0" err="1"/>
              <a:t>Gahangir</a:t>
            </a:r>
            <a:r>
              <a:rPr lang="en-US" dirty="0"/>
              <a:t> Hossain</a:t>
            </a:r>
          </a:p>
          <a:p>
            <a:r>
              <a:rPr lang="en-US"/>
              <a:t>Texas A&amp;M University-Kingsville</a:t>
            </a:r>
          </a:p>
          <a:p>
            <a:endParaRPr lang="en-US" dirty="0"/>
          </a:p>
        </p:txBody>
      </p:sp>
      <p:sp>
        <p:nvSpPr>
          <p:cNvPr id="4" name="Rectangle 3">
            <a:extLst>
              <a:ext uri="{FF2B5EF4-FFF2-40B4-BE49-F238E27FC236}">
                <a16:creationId xmlns:a16="http://schemas.microsoft.com/office/drawing/2014/main" id="{E7E49D47-D5F4-4F56-9700-DD395FE9E975}"/>
              </a:ext>
            </a:extLst>
          </p:cNvPr>
          <p:cNvSpPr/>
          <p:nvPr/>
        </p:nvSpPr>
        <p:spPr>
          <a:xfrm>
            <a:off x="3048000" y="5735637"/>
            <a:ext cx="6096000" cy="369332"/>
          </a:xfrm>
          <a:prstGeom prst="rect">
            <a:avLst/>
          </a:prstGeom>
        </p:spPr>
        <p:txBody>
          <a:bodyPr>
            <a:spAutoFit/>
          </a:bodyPr>
          <a:lstStyle/>
          <a:p>
            <a:pPr lvl="0"/>
            <a:r>
              <a:rPr lang="en-US" dirty="0">
                <a:latin typeface="Helvetica Neue" charset="0"/>
                <a:ea typeface="Helvetica Neue" charset="0"/>
                <a:cs typeface="Helvetica Neue" charset="0"/>
              </a:rPr>
              <a:t>Slides from: Ali </a:t>
            </a:r>
            <a:r>
              <a:rPr lang="en-US" dirty="0" err="1">
                <a:latin typeface="Helvetica Neue" charset="0"/>
                <a:ea typeface="Helvetica Neue" charset="0"/>
                <a:cs typeface="Helvetica Neue" charset="0"/>
              </a:rPr>
              <a:t>Ghodsi</a:t>
            </a:r>
            <a:r>
              <a:rPr lang="en-US" dirty="0">
                <a:latin typeface="Helvetica Neue" charset="0"/>
                <a:ea typeface="Helvetica Neue" charset="0"/>
                <a:cs typeface="Helvetica Neue" charset="0"/>
              </a:rPr>
              <a:t> and Ion </a:t>
            </a:r>
            <a:r>
              <a:rPr lang="en-US" dirty="0" err="1">
                <a:latin typeface="Helvetica Neue" charset="0"/>
                <a:ea typeface="Helvetica Neue" charset="0"/>
                <a:cs typeface="Helvetica Neue" charset="0"/>
              </a:rPr>
              <a:t>Stoica</a:t>
            </a:r>
            <a:r>
              <a:rPr lang="en-US" dirty="0">
                <a:latin typeface="Helvetica Neue" charset="0"/>
                <a:ea typeface="Helvetica Neue" charset="0"/>
                <a:cs typeface="Helvetica Neue" charset="0"/>
              </a:rPr>
              <a:t>, UC Berkeley</a:t>
            </a:r>
            <a:endParaRPr lang="en-US" dirty="0"/>
          </a:p>
        </p:txBody>
      </p:sp>
    </p:spTree>
    <p:extLst>
      <p:ext uri="{BB962C8B-B14F-4D97-AF65-F5344CB8AC3E}">
        <p14:creationId xmlns:p14="http://schemas.microsoft.com/office/powerpoint/2010/main" val="39329290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4" name="Shape 94"/>
          <p:cNvPicPr preferRelativeResize="0"/>
          <p:nvPr/>
        </p:nvPicPr>
        <p:blipFill>
          <a:blip r:embed="rId3">
            <a:alphaModFix/>
          </a:blip>
          <a:stretch>
            <a:fillRect/>
          </a:stretch>
        </p:blipFill>
        <p:spPr>
          <a:xfrm>
            <a:off x="6156949" y="1319832"/>
            <a:ext cx="3788499" cy="5154299"/>
          </a:xfrm>
          <a:prstGeom prst="rect">
            <a:avLst/>
          </a:prstGeom>
          <a:noFill/>
          <a:ln w="19050" cap="flat" cmpd="sng">
            <a:solidFill>
              <a:schemeClr val="dk2"/>
            </a:solidFill>
            <a:prstDash val="solid"/>
            <a:round/>
            <a:headEnd type="none" w="med" len="med"/>
            <a:tailEnd type="none" w="med" len="med"/>
          </a:ln>
        </p:spPr>
      </p:pic>
      <p:pic>
        <p:nvPicPr>
          <p:cNvPr id="95" name="Shape 95" descr="CodeCogsEqn.png"/>
          <p:cNvPicPr preferRelativeResize="0"/>
          <p:nvPr/>
        </p:nvPicPr>
        <p:blipFill>
          <a:blip r:embed="rId4">
            <a:alphaModFix/>
          </a:blip>
          <a:stretch>
            <a:fillRect/>
          </a:stretch>
        </p:blipFill>
        <p:spPr>
          <a:xfrm>
            <a:off x="1401200" y="3679565"/>
            <a:ext cx="3566600" cy="434833"/>
          </a:xfrm>
          <a:prstGeom prst="rect">
            <a:avLst/>
          </a:prstGeom>
          <a:noFill/>
          <a:ln>
            <a:noFill/>
          </a:ln>
        </p:spPr>
      </p:pic>
      <p:sp>
        <p:nvSpPr>
          <p:cNvPr id="2" name="Title 1"/>
          <p:cNvSpPr>
            <a:spLocks noGrp="1"/>
          </p:cNvSpPr>
          <p:nvPr>
            <p:ph type="title"/>
          </p:nvPr>
        </p:nvSpPr>
        <p:spPr>
          <a:xfrm>
            <a:off x="226484" y="275552"/>
            <a:ext cx="11800416" cy="714041"/>
          </a:xfrm>
        </p:spPr>
        <p:txBody>
          <a:bodyPr/>
          <a:lstStyle/>
          <a:p>
            <a:r>
              <a:rPr lang="en" sz="4267" dirty="0"/>
              <a:t>Programming model</a:t>
            </a:r>
            <a:endParaRPr lang="en-US" sz="4267" dirty="0"/>
          </a:p>
        </p:txBody>
      </p:sp>
    </p:spTree>
    <p:extLst>
      <p:ext uri="{BB962C8B-B14F-4D97-AF65-F5344CB8AC3E}">
        <p14:creationId xmlns:p14="http://schemas.microsoft.com/office/powerpoint/2010/main" val="1238124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1" name="Shape 101"/>
          <p:cNvPicPr preferRelativeResize="0"/>
          <p:nvPr/>
        </p:nvPicPr>
        <p:blipFill>
          <a:blip r:embed="rId3">
            <a:alphaModFix amt="50000"/>
          </a:blip>
          <a:stretch>
            <a:fillRect/>
          </a:stretch>
        </p:blipFill>
        <p:spPr>
          <a:xfrm>
            <a:off x="6156949" y="1319832"/>
            <a:ext cx="3788499" cy="5154299"/>
          </a:xfrm>
          <a:prstGeom prst="rect">
            <a:avLst/>
          </a:prstGeom>
          <a:noFill/>
          <a:ln>
            <a:noFill/>
          </a:ln>
        </p:spPr>
      </p:pic>
      <p:sp>
        <p:nvSpPr>
          <p:cNvPr id="102" name="Shape 102"/>
          <p:cNvSpPr txBox="1"/>
          <p:nvPr/>
        </p:nvSpPr>
        <p:spPr>
          <a:xfrm>
            <a:off x="345067" y="3483967"/>
            <a:ext cx="5158400" cy="2372400"/>
          </a:xfrm>
          <a:prstGeom prst="rect">
            <a:avLst/>
          </a:prstGeom>
          <a:noFill/>
          <a:ln>
            <a:noFill/>
          </a:ln>
        </p:spPr>
        <p:txBody>
          <a:bodyPr lIns="121900" tIns="121900" rIns="121900" bIns="121900" anchor="t" anchorCtr="0">
            <a:noAutofit/>
          </a:bodyPr>
          <a:lstStyle/>
          <a:p>
            <a:r>
              <a:rPr lang="en" sz="2400" b="1" dirty="0">
                <a:solidFill>
                  <a:schemeClr val="dk2"/>
                </a:solidFill>
                <a:latin typeface="Helvetica Neue" charset="0"/>
                <a:ea typeface="Helvetica Neue" charset="0"/>
                <a:cs typeface="Helvetica Neue" charset="0"/>
                <a:sym typeface="Roboto"/>
              </a:rPr>
              <a:t>Variables</a:t>
            </a:r>
            <a:r>
              <a:rPr lang="en" sz="2400" dirty="0">
                <a:solidFill>
                  <a:schemeClr val="lt2"/>
                </a:solidFill>
                <a:latin typeface="Helvetica Neue" charset="0"/>
                <a:ea typeface="Helvetica Neue" charset="0"/>
                <a:cs typeface="Helvetica Neue" charset="0"/>
                <a:sym typeface="Roboto"/>
              </a:rPr>
              <a:t> </a:t>
            </a:r>
            <a:r>
              <a:rPr lang="en" sz="2400" dirty="0">
                <a:solidFill>
                  <a:schemeClr val="tx1">
                    <a:lumMod val="85000"/>
                    <a:lumOff val="15000"/>
                  </a:schemeClr>
                </a:solidFill>
                <a:latin typeface="Helvetica Neue" charset="0"/>
                <a:ea typeface="Helvetica Neue" charset="0"/>
                <a:cs typeface="Helvetica Neue" charset="0"/>
                <a:sym typeface="Roboto"/>
              </a:rPr>
              <a:t>are </a:t>
            </a:r>
            <a:r>
              <a:rPr lang="en" sz="2400" dirty="0" err="1">
                <a:solidFill>
                  <a:schemeClr val="tx1">
                    <a:lumMod val="85000"/>
                    <a:lumOff val="15000"/>
                  </a:schemeClr>
                </a:solidFill>
                <a:latin typeface="Helvetica Neue" charset="0"/>
                <a:ea typeface="Helvetica Neue" charset="0"/>
                <a:cs typeface="Helvetica Neue" charset="0"/>
                <a:sym typeface="Roboto"/>
              </a:rPr>
              <a:t>stateful</a:t>
            </a:r>
            <a:r>
              <a:rPr lang="en" sz="2400" dirty="0">
                <a:solidFill>
                  <a:schemeClr val="tx1">
                    <a:lumMod val="85000"/>
                    <a:lumOff val="15000"/>
                  </a:schemeClr>
                </a:solidFill>
                <a:latin typeface="Helvetica Neue" charset="0"/>
                <a:ea typeface="Helvetica Neue" charset="0"/>
                <a:cs typeface="Helvetica Neue" charset="0"/>
                <a:sym typeface="Roboto"/>
              </a:rPr>
              <a:t> nodes which output their current value.</a:t>
            </a:r>
            <a:r>
              <a:rPr lang="en-US" sz="2400" dirty="0">
                <a:solidFill>
                  <a:schemeClr val="tx1">
                    <a:lumMod val="85000"/>
                    <a:lumOff val="15000"/>
                  </a:schemeClr>
                </a:solidFill>
                <a:latin typeface="Helvetica Neue" charset="0"/>
                <a:ea typeface="Helvetica Neue" charset="0"/>
                <a:cs typeface="Helvetica Neue" charset="0"/>
                <a:sym typeface="Roboto"/>
              </a:rPr>
              <a:t> </a:t>
            </a:r>
            <a:r>
              <a:rPr lang="en" sz="2400" dirty="0">
                <a:solidFill>
                  <a:schemeClr val="tx1">
                    <a:lumMod val="85000"/>
                    <a:lumOff val="15000"/>
                  </a:schemeClr>
                </a:solidFill>
                <a:latin typeface="Helvetica Neue" charset="0"/>
                <a:ea typeface="Helvetica Neue" charset="0"/>
                <a:cs typeface="Helvetica Neue" charset="0"/>
                <a:sym typeface="Roboto"/>
              </a:rPr>
              <a:t>State is retained across multiple executions of a graph</a:t>
            </a:r>
          </a:p>
          <a:p>
            <a:endParaRPr sz="2400" dirty="0">
              <a:solidFill>
                <a:schemeClr val="tx1">
                  <a:lumMod val="85000"/>
                  <a:lumOff val="15000"/>
                </a:schemeClr>
              </a:solidFill>
              <a:latin typeface="Helvetica Neue" charset="0"/>
              <a:ea typeface="Helvetica Neue" charset="0"/>
              <a:cs typeface="Helvetica Neue" charset="0"/>
              <a:sym typeface="Roboto"/>
            </a:endParaRPr>
          </a:p>
          <a:p>
            <a:r>
              <a:rPr lang="en" sz="2400" dirty="0">
                <a:solidFill>
                  <a:schemeClr val="tx1">
                    <a:lumMod val="85000"/>
                    <a:lumOff val="15000"/>
                  </a:schemeClr>
                </a:solidFill>
                <a:latin typeface="Helvetica Neue" charset="0"/>
                <a:ea typeface="Helvetica Neue" charset="0"/>
                <a:cs typeface="Helvetica Neue" charset="0"/>
                <a:sym typeface="Roboto"/>
              </a:rPr>
              <a:t>(mostly parameters)</a:t>
            </a:r>
          </a:p>
        </p:txBody>
      </p:sp>
      <p:pic>
        <p:nvPicPr>
          <p:cNvPr id="103" name="Shape 103"/>
          <p:cNvPicPr preferRelativeResize="0"/>
          <p:nvPr/>
        </p:nvPicPr>
        <p:blipFill>
          <a:blip r:embed="rId4">
            <a:alphaModFix/>
          </a:blip>
          <a:stretch>
            <a:fillRect/>
          </a:stretch>
        </p:blipFill>
        <p:spPr>
          <a:xfrm>
            <a:off x="6156966" y="1324160"/>
            <a:ext cx="3788465" cy="5154269"/>
          </a:xfrm>
          <a:prstGeom prst="rect">
            <a:avLst/>
          </a:prstGeom>
          <a:noFill/>
          <a:ln w="19050" cap="flat" cmpd="sng">
            <a:solidFill>
              <a:schemeClr val="dk2"/>
            </a:solidFill>
            <a:prstDash val="solid"/>
            <a:round/>
            <a:headEnd type="none" w="med" len="med"/>
            <a:tailEnd type="none" w="med" len="med"/>
          </a:ln>
        </p:spPr>
      </p:pic>
      <p:pic>
        <p:nvPicPr>
          <p:cNvPr id="104" name="Shape 104" descr="CodeCogsEqn.png"/>
          <p:cNvPicPr preferRelativeResize="0"/>
          <p:nvPr/>
        </p:nvPicPr>
        <p:blipFill>
          <a:blip r:embed="rId5">
            <a:alphaModFix/>
          </a:blip>
          <a:stretch>
            <a:fillRect/>
          </a:stretch>
        </p:blipFill>
        <p:spPr>
          <a:xfrm>
            <a:off x="1328500" y="2180167"/>
            <a:ext cx="3493899" cy="425999"/>
          </a:xfrm>
          <a:prstGeom prst="rect">
            <a:avLst/>
          </a:prstGeom>
          <a:noFill/>
          <a:ln>
            <a:noFill/>
          </a:ln>
        </p:spPr>
      </p:pic>
      <p:sp>
        <p:nvSpPr>
          <p:cNvPr id="2" name="Title 1"/>
          <p:cNvSpPr>
            <a:spLocks noGrp="1"/>
          </p:cNvSpPr>
          <p:nvPr>
            <p:ph type="title"/>
          </p:nvPr>
        </p:nvSpPr>
        <p:spPr>
          <a:xfrm>
            <a:off x="226484" y="275552"/>
            <a:ext cx="11800416" cy="714041"/>
          </a:xfrm>
        </p:spPr>
        <p:txBody>
          <a:bodyPr/>
          <a:lstStyle/>
          <a:p>
            <a:r>
              <a:rPr lang="en" sz="4267" dirty="0"/>
              <a:t>Programming model</a:t>
            </a:r>
            <a:endParaRPr lang="en-US" sz="4267" dirty="0"/>
          </a:p>
        </p:txBody>
      </p:sp>
    </p:spTree>
    <p:extLst>
      <p:ext uri="{BB962C8B-B14F-4D97-AF65-F5344CB8AC3E}">
        <p14:creationId xmlns:p14="http://schemas.microsoft.com/office/powerpoint/2010/main" val="945973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131000" y="21800"/>
            <a:ext cx="11768800" cy="803600"/>
          </a:xfrm>
          <a:prstGeom prst="rect">
            <a:avLst/>
          </a:prstGeom>
        </p:spPr>
        <p:txBody>
          <a:bodyPr vert="horz" lIns="121900" tIns="121900" rIns="121900" bIns="121900" rtlCol="0" anchor="ctr" anchorCtr="0">
            <a:noAutofit/>
          </a:bodyPr>
          <a:lstStyle/>
          <a:p>
            <a:pPr>
              <a:spcBef>
                <a:spcPts val="0"/>
              </a:spcBef>
            </a:pPr>
            <a:r>
              <a:rPr lang="en" sz="4267" dirty="0"/>
              <a:t>Programming model</a:t>
            </a:r>
          </a:p>
        </p:txBody>
      </p:sp>
      <p:pic>
        <p:nvPicPr>
          <p:cNvPr id="110" name="Shape 110"/>
          <p:cNvPicPr preferRelativeResize="0"/>
          <p:nvPr/>
        </p:nvPicPr>
        <p:blipFill>
          <a:blip r:embed="rId3">
            <a:alphaModFix amt="50000"/>
          </a:blip>
          <a:stretch>
            <a:fillRect/>
          </a:stretch>
        </p:blipFill>
        <p:spPr>
          <a:xfrm>
            <a:off x="6156949" y="1319832"/>
            <a:ext cx="3788499" cy="5154299"/>
          </a:xfrm>
          <a:prstGeom prst="rect">
            <a:avLst/>
          </a:prstGeom>
          <a:noFill/>
          <a:ln w="19050" cap="flat" cmpd="sng">
            <a:solidFill>
              <a:schemeClr val="dk2"/>
            </a:solidFill>
            <a:prstDash val="solid"/>
            <a:round/>
            <a:headEnd type="none" w="med" len="med"/>
            <a:tailEnd type="none" w="med" len="med"/>
          </a:ln>
        </p:spPr>
      </p:pic>
      <p:sp>
        <p:nvSpPr>
          <p:cNvPr id="111" name="Shape 111"/>
          <p:cNvSpPr txBox="1"/>
          <p:nvPr/>
        </p:nvSpPr>
        <p:spPr>
          <a:xfrm>
            <a:off x="345067" y="3717967"/>
            <a:ext cx="5158400" cy="2372400"/>
          </a:xfrm>
          <a:prstGeom prst="rect">
            <a:avLst/>
          </a:prstGeom>
          <a:noFill/>
          <a:ln>
            <a:noFill/>
          </a:ln>
        </p:spPr>
        <p:txBody>
          <a:bodyPr lIns="121900" tIns="121900" rIns="121900" bIns="121900" anchor="t" anchorCtr="0">
            <a:noAutofit/>
          </a:bodyPr>
          <a:lstStyle/>
          <a:p>
            <a:r>
              <a:rPr lang="en" sz="3200" b="1" dirty="0">
                <a:solidFill>
                  <a:schemeClr val="tx1">
                    <a:lumMod val="85000"/>
                    <a:lumOff val="15000"/>
                  </a:schemeClr>
                </a:solidFill>
                <a:latin typeface="Helvetica Neue" charset="0"/>
                <a:ea typeface="Helvetica Neue" charset="0"/>
                <a:cs typeface="Helvetica Neue" charset="0"/>
                <a:sym typeface="Roboto"/>
              </a:rPr>
              <a:t>Placeholders</a:t>
            </a:r>
            <a:r>
              <a:rPr lang="en" sz="3200" dirty="0">
                <a:solidFill>
                  <a:schemeClr val="tx1">
                    <a:lumMod val="85000"/>
                    <a:lumOff val="15000"/>
                  </a:schemeClr>
                </a:solidFill>
                <a:latin typeface="Helvetica Neue" charset="0"/>
                <a:ea typeface="Helvetica Neue" charset="0"/>
                <a:cs typeface="Helvetica Neue" charset="0"/>
                <a:sym typeface="Roboto"/>
              </a:rPr>
              <a:t> are nodes whose value is fed in at execution time</a:t>
            </a:r>
          </a:p>
          <a:p>
            <a:pPr algn="r"/>
            <a:endParaRPr sz="2400" dirty="0">
              <a:solidFill>
                <a:schemeClr val="lt2"/>
              </a:solidFill>
              <a:latin typeface="Roboto"/>
              <a:ea typeface="Roboto"/>
              <a:cs typeface="Roboto"/>
              <a:sym typeface="Roboto"/>
            </a:endParaRPr>
          </a:p>
          <a:p>
            <a:r>
              <a:rPr lang="en" sz="2667" dirty="0">
                <a:solidFill>
                  <a:schemeClr val="tx1">
                    <a:lumMod val="85000"/>
                    <a:lumOff val="15000"/>
                  </a:schemeClr>
                </a:solidFill>
                <a:latin typeface="Helvetica Neue" charset="0"/>
                <a:ea typeface="Helvetica Neue" charset="0"/>
                <a:cs typeface="Helvetica Neue" charset="0"/>
                <a:sym typeface="Roboto"/>
              </a:rPr>
              <a:t>(inputs, labels, …)</a:t>
            </a:r>
          </a:p>
        </p:txBody>
      </p:sp>
      <p:pic>
        <p:nvPicPr>
          <p:cNvPr id="112" name="Shape 112"/>
          <p:cNvPicPr preferRelativeResize="0"/>
          <p:nvPr/>
        </p:nvPicPr>
        <p:blipFill rotWithShape="1">
          <a:blip r:embed="rId4">
            <a:alphaModFix/>
          </a:blip>
          <a:srcRect l="8059" r="12068" b="5784"/>
          <a:stretch/>
        </p:blipFill>
        <p:spPr>
          <a:xfrm>
            <a:off x="8615867" y="4899801"/>
            <a:ext cx="1235500" cy="1414732"/>
          </a:xfrm>
          <a:prstGeom prst="rect">
            <a:avLst/>
          </a:prstGeom>
          <a:noFill/>
          <a:ln>
            <a:noFill/>
          </a:ln>
        </p:spPr>
      </p:pic>
      <p:pic>
        <p:nvPicPr>
          <p:cNvPr id="113" name="Shape 113" descr="CodeCogsEqn.png"/>
          <p:cNvPicPr preferRelativeResize="0"/>
          <p:nvPr/>
        </p:nvPicPr>
        <p:blipFill>
          <a:blip r:embed="rId5">
            <a:alphaModFix/>
          </a:blip>
          <a:stretch>
            <a:fillRect/>
          </a:stretch>
        </p:blipFill>
        <p:spPr>
          <a:xfrm>
            <a:off x="2009567" y="2180167"/>
            <a:ext cx="3493899" cy="425999"/>
          </a:xfrm>
          <a:prstGeom prst="rect">
            <a:avLst/>
          </a:prstGeom>
          <a:noFill/>
          <a:ln>
            <a:noFill/>
          </a:ln>
        </p:spPr>
      </p:pic>
    </p:spTree>
    <p:extLst>
      <p:ext uri="{BB962C8B-B14F-4D97-AF65-F5344CB8AC3E}">
        <p14:creationId xmlns:p14="http://schemas.microsoft.com/office/powerpoint/2010/main" val="16132969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Shape 118"/>
          <p:cNvSpPr txBox="1">
            <a:spLocks noGrp="1"/>
          </p:cNvSpPr>
          <p:nvPr>
            <p:ph type="title"/>
          </p:nvPr>
        </p:nvSpPr>
        <p:spPr>
          <a:xfrm>
            <a:off x="131000" y="21800"/>
            <a:ext cx="11768800" cy="803600"/>
          </a:xfrm>
          <a:prstGeom prst="rect">
            <a:avLst/>
          </a:prstGeom>
        </p:spPr>
        <p:txBody>
          <a:bodyPr vert="horz" lIns="121900" tIns="121900" rIns="121900" bIns="121900" rtlCol="0" anchor="ctr" anchorCtr="0">
            <a:noAutofit/>
          </a:bodyPr>
          <a:lstStyle/>
          <a:p>
            <a:pPr>
              <a:spcBef>
                <a:spcPts val="0"/>
              </a:spcBef>
            </a:pPr>
            <a:r>
              <a:rPr lang="en" dirty="0"/>
              <a:t>Programming model</a:t>
            </a:r>
          </a:p>
        </p:txBody>
      </p:sp>
      <p:pic>
        <p:nvPicPr>
          <p:cNvPr id="119" name="Shape 119"/>
          <p:cNvPicPr preferRelativeResize="0"/>
          <p:nvPr/>
        </p:nvPicPr>
        <p:blipFill>
          <a:blip r:embed="rId3">
            <a:alphaModFix amt="50000"/>
          </a:blip>
          <a:stretch>
            <a:fillRect/>
          </a:stretch>
        </p:blipFill>
        <p:spPr>
          <a:xfrm>
            <a:off x="6156949" y="1319832"/>
            <a:ext cx="3788499" cy="5154299"/>
          </a:xfrm>
          <a:prstGeom prst="rect">
            <a:avLst/>
          </a:prstGeom>
          <a:noFill/>
          <a:ln>
            <a:noFill/>
          </a:ln>
        </p:spPr>
      </p:pic>
      <p:sp>
        <p:nvSpPr>
          <p:cNvPr id="120" name="Shape 120"/>
          <p:cNvSpPr txBox="1"/>
          <p:nvPr/>
        </p:nvSpPr>
        <p:spPr>
          <a:xfrm>
            <a:off x="414083" y="2606165"/>
            <a:ext cx="5742867" cy="2906739"/>
          </a:xfrm>
          <a:prstGeom prst="rect">
            <a:avLst/>
          </a:prstGeom>
          <a:noFill/>
          <a:ln>
            <a:noFill/>
          </a:ln>
        </p:spPr>
        <p:txBody>
          <a:bodyPr lIns="121900" tIns="121900" rIns="121900" bIns="121900" anchor="t" anchorCtr="0">
            <a:noAutofit/>
          </a:bodyPr>
          <a:lstStyle/>
          <a:p>
            <a:pPr algn="ctr">
              <a:lnSpc>
                <a:spcPct val="150000"/>
              </a:lnSpc>
            </a:pPr>
            <a:r>
              <a:rPr lang="en" sz="3200" b="1" dirty="0">
                <a:solidFill>
                  <a:schemeClr val="dk2"/>
                </a:solidFill>
                <a:latin typeface="Helvetica Neue" charset="0"/>
                <a:ea typeface="Helvetica Neue" charset="0"/>
                <a:cs typeface="Helvetica Neue" charset="0"/>
                <a:sym typeface="Roboto"/>
              </a:rPr>
              <a:t>Mathematical operations</a:t>
            </a:r>
            <a:r>
              <a:rPr lang="en" sz="2667" b="1" dirty="0">
                <a:solidFill>
                  <a:schemeClr val="dk2"/>
                </a:solidFill>
                <a:latin typeface="Helvetica Neue" charset="0"/>
                <a:ea typeface="Helvetica Neue" charset="0"/>
                <a:cs typeface="Helvetica Neue" charset="0"/>
                <a:sym typeface="Roboto"/>
              </a:rPr>
              <a:t>:</a:t>
            </a:r>
          </a:p>
          <a:p>
            <a:pPr>
              <a:lnSpc>
                <a:spcPct val="115000"/>
              </a:lnSpc>
            </a:pPr>
            <a:r>
              <a:rPr lang="en" sz="2667" b="1" dirty="0" err="1">
                <a:solidFill>
                  <a:schemeClr val="tx1">
                    <a:lumMod val="85000"/>
                    <a:lumOff val="15000"/>
                  </a:schemeClr>
                </a:solidFill>
                <a:latin typeface="Helvetica Neue" charset="0"/>
                <a:ea typeface="Helvetica Neue" charset="0"/>
                <a:cs typeface="Helvetica Neue" charset="0"/>
                <a:sym typeface="Roboto"/>
              </a:rPr>
              <a:t>MatMul</a:t>
            </a:r>
            <a:r>
              <a:rPr lang="en" sz="2667" b="1" dirty="0">
                <a:solidFill>
                  <a:schemeClr val="tx1">
                    <a:lumMod val="85000"/>
                    <a:lumOff val="15000"/>
                  </a:schemeClr>
                </a:solidFill>
                <a:latin typeface="Helvetica Neue" charset="0"/>
                <a:ea typeface="Helvetica Neue" charset="0"/>
                <a:cs typeface="Helvetica Neue" charset="0"/>
                <a:sym typeface="Roboto"/>
              </a:rPr>
              <a:t>:</a:t>
            </a:r>
            <a:r>
              <a:rPr lang="en" sz="2667" dirty="0">
                <a:solidFill>
                  <a:schemeClr val="tx1">
                    <a:lumMod val="85000"/>
                    <a:lumOff val="15000"/>
                  </a:schemeClr>
                </a:solidFill>
                <a:latin typeface="Helvetica Neue" charset="0"/>
                <a:ea typeface="Helvetica Neue" charset="0"/>
                <a:cs typeface="Helvetica Neue" charset="0"/>
                <a:sym typeface="Roboto"/>
              </a:rPr>
              <a:t> Multiply two </a:t>
            </a:r>
            <a:r>
              <a:rPr lang="en" sz="2667" dirty="0" err="1">
                <a:solidFill>
                  <a:schemeClr val="tx1">
                    <a:lumMod val="85000"/>
                    <a:lumOff val="15000"/>
                  </a:schemeClr>
                </a:solidFill>
                <a:latin typeface="Helvetica Neue" charset="0"/>
                <a:ea typeface="Helvetica Neue" charset="0"/>
                <a:cs typeface="Helvetica Neue" charset="0"/>
                <a:sym typeface="Roboto"/>
              </a:rPr>
              <a:t>matri</a:t>
            </a:r>
            <a:r>
              <a:rPr lang="en-US" sz="2667" dirty="0" err="1">
                <a:solidFill>
                  <a:schemeClr val="tx1">
                    <a:lumMod val="85000"/>
                    <a:lumOff val="15000"/>
                  </a:schemeClr>
                </a:solidFill>
                <a:latin typeface="Helvetica Neue" charset="0"/>
                <a:ea typeface="Helvetica Neue" charset="0"/>
                <a:cs typeface="Helvetica Neue" charset="0"/>
                <a:sym typeface="Roboto"/>
              </a:rPr>
              <a:t>ces</a:t>
            </a:r>
            <a:endParaRPr lang="en" sz="2667" dirty="0">
              <a:solidFill>
                <a:schemeClr val="tx1">
                  <a:lumMod val="85000"/>
                  <a:lumOff val="15000"/>
                </a:schemeClr>
              </a:solidFill>
              <a:latin typeface="Helvetica Neue" charset="0"/>
              <a:ea typeface="Helvetica Neue" charset="0"/>
              <a:cs typeface="Helvetica Neue" charset="0"/>
              <a:sym typeface="Roboto"/>
            </a:endParaRPr>
          </a:p>
          <a:p>
            <a:pPr>
              <a:lnSpc>
                <a:spcPct val="115000"/>
              </a:lnSpc>
            </a:pPr>
            <a:r>
              <a:rPr lang="en" sz="2667" b="1" dirty="0">
                <a:solidFill>
                  <a:schemeClr val="tx1">
                    <a:lumMod val="85000"/>
                    <a:lumOff val="15000"/>
                  </a:schemeClr>
                </a:solidFill>
                <a:latin typeface="Helvetica Neue" charset="0"/>
                <a:ea typeface="Helvetica Neue" charset="0"/>
                <a:cs typeface="Helvetica Neue" charset="0"/>
                <a:sym typeface="Roboto"/>
              </a:rPr>
              <a:t>Add:</a:t>
            </a:r>
            <a:r>
              <a:rPr lang="en" sz="2667" dirty="0">
                <a:solidFill>
                  <a:schemeClr val="tx1">
                    <a:lumMod val="85000"/>
                    <a:lumOff val="15000"/>
                  </a:schemeClr>
                </a:solidFill>
                <a:latin typeface="Helvetica Neue" charset="0"/>
                <a:ea typeface="Helvetica Neue" charset="0"/>
                <a:cs typeface="Helvetica Neue" charset="0"/>
                <a:sym typeface="Roboto"/>
              </a:rPr>
              <a:t> Add elementwise</a:t>
            </a:r>
          </a:p>
          <a:p>
            <a:pPr>
              <a:lnSpc>
                <a:spcPct val="115000"/>
              </a:lnSpc>
            </a:pPr>
            <a:r>
              <a:rPr lang="en" sz="2667" b="1" dirty="0" err="1">
                <a:solidFill>
                  <a:schemeClr val="tx1">
                    <a:lumMod val="85000"/>
                    <a:lumOff val="15000"/>
                  </a:schemeClr>
                </a:solidFill>
                <a:latin typeface="Helvetica Neue" charset="0"/>
                <a:ea typeface="Helvetica Neue" charset="0"/>
                <a:cs typeface="Helvetica Neue" charset="0"/>
                <a:sym typeface="Roboto"/>
              </a:rPr>
              <a:t>ReLU</a:t>
            </a:r>
            <a:r>
              <a:rPr lang="en" sz="2667" b="1" dirty="0">
                <a:solidFill>
                  <a:schemeClr val="tx1">
                    <a:lumMod val="85000"/>
                    <a:lumOff val="15000"/>
                  </a:schemeClr>
                </a:solidFill>
                <a:latin typeface="Helvetica Neue" charset="0"/>
                <a:ea typeface="Helvetica Neue" charset="0"/>
                <a:cs typeface="Helvetica Neue" charset="0"/>
                <a:sym typeface="Roboto"/>
              </a:rPr>
              <a:t>:</a:t>
            </a:r>
            <a:r>
              <a:rPr lang="en" sz="2667" dirty="0">
                <a:solidFill>
                  <a:schemeClr val="tx1">
                    <a:lumMod val="85000"/>
                    <a:lumOff val="15000"/>
                  </a:schemeClr>
                </a:solidFill>
                <a:latin typeface="Helvetica Neue" charset="0"/>
                <a:ea typeface="Helvetica Neue" charset="0"/>
                <a:cs typeface="Helvetica Neue" charset="0"/>
                <a:sym typeface="Roboto"/>
              </a:rPr>
              <a:t> Activate with elementwise rectified linear function</a:t>
            </a:r>
          </a:p>
        </p:txBody>
      </p:sp>
      <p:pic>
        <p:nvPicPr>
          <p:cNvPr id="121" name="Shape 121"/>
          <p:cNvPicPr preferRelativeResize="0"/>
          <p:nvPr/>
        </p:nvPicPr>
        <p:blipFill>
          <a:blip r:embed="rId4">
            <a:alphaModFix/>
          </a:blip>
          <a:stretch>
            <a:fillRect/>
          </a:stretch>
        </p:blipFill>
        <p:spPr>
          <a:xfrm>
            <a:off x="6156968" y="1319834"/>
            <a:ext cx="3788465" cy="5154269"/>
          </a:xfrm>
          <a:prstGeom prst="rect">
            <a:avLst/>
          </a:prstGeom>
          <a:noFill/>
          <a:ln w="19050" cap="flat" cmpd="sng">
            <a:solidFill>
              <a:schemeClr val="dk2"/>
            </a:solidFill>
            <a:prstDash val="solid"/>
            <a:round/>
            <a:headEnd type="none" w="med" len="med"/>
            <a:tailEnd type="none" w="med" len="med"/>
          </a:ln>
        </p:spPr>
      </p:pic>
      <p:pic>
        <p:nvPicPr>
          <p:cNvPr id="122" name="Shape 122" descr="CodeCogsEqn.png"/>
          <p:cNvPicPr preferRelativeResize="0"/>
          <p:nvPr/>
        </p:nvPicPr>
        <p:blipFill>
          <a:blip r:embed="rId5">
            <a:alphaModFix/>
          </a:blip>
          <a:stretch>
            <a:fillRect/>
          </a:stretch>
        </p:blipFill>
        <p:spPr>
          <a:xfrm>
            <a:off x="1837400" y="2180167"/>
            <a:ext cx="3493899" cy="425999"/>
          </a:xfrm>
          <a:prstGeom prst="rect">
            <a:avLst/>
          </a:prstGeom>
          <a:noFill/>
          <a:ln>
            <a:noFill/>
          </a:ln>
        </p:spPr>
      </p:pic>
      <p:sp>
        <p:nvSpPr>
          <p:cNvPr id="2" name="TextBox 1"/>
          <p:cNvSpPr txBox="1"/>
          <p:nvPr/>
        </p:nvSpPr>
        <p:spPr>
          <a:xfrm>
            <a:off x="1009878" y="5713870"/>
            <a:ext cx="1537600" cy="461665"/>
          </a:xfrm>
          <a:prstGeom prst="rect">
            <a:avLst/>
          </a:prstGeom>
          <a:noFill/>
        </p:spPr>
        <p:txBody>
          <a:bodyPr wrap="none" rtlCol="0">
            <a:spAutoFit/>
          </a:bodyPr>
          <a:lstStyle/>
          <a:p>
            <a:r>
              <a:rPr lang="en-US" sz="2400" i="1" dirty="0" err="1">
                <a:latin typeface="Times New Roman" charset="0"/>
                <a:ea typeface="Times New Roman" charset="0"/>
                <a:cs typeface="Times New Roman" charset="0"/>
              </a:rPr>
              <a:t>ReLu</a:t>
            </a:r>
            <a:r>
              <a:rPr lang="en-US" sz="2400" dirty="0">
                <a:latin typeface="Times New Roman" charset="0"/>
                <a:ea typeface="Times New Roman" charset="0"/>
                <a:cs typeface="Times New Roman" charset="0"/>
              </a:rPr>
              <a:t>(</a:t>
            </a:r>
            <a:r>
              <a:rPr lang="en-US" sz="2400" i="1" dirty="0">
                <a:latin typeface="Times New Roman" charset="0"/>
                <a:ea typeface="Times New Roman" charset="0"/>
                <a:cs typeface="Times New Roman" charset="0"/>
              </a:rPr>
              <a:t>x</a:t>
            </a:r>
            <a:r>
              <a:rPr lang="en-US" sz="2400" dirty="0">
                <a:latin typeface="Times New Roman" charset="0"/>
                <a:ea typeface="Times New Roman" charset="0"/>
                <a:cs typeface="Times New Roman" charset="0"/>
              </a:rPr>
              <a:t>)</a:t>
            </a:r>
            <a:r>
              <a:rPr lang="en-US" sz="2400" i="1" dirty="0">
                <a:latin typeface="Times New Roman" charset="0"/>
                <a:ea typeface="Times New Roman" charset="0"/>
                <a:cs typeface="Times New Roman" charset="0"/>
              </a:rPr>
              <a:t> = </a:t>
            </a:r>
          </a:p>
        </p:txBody>
      </p:sp>
      <p:sp>
        <p:nvSpPr>
          <p:cNvPr id="8" name="TextBox 7"/>
          <p:cNvSpPr txBox="1"/>
          <p:nvPr/>
        </p:nvSpPr>
        <p:spPr>
          <a:xfrm>
            <a:off x="2737760" y="5437760"/>
            <a:ext cx="1282723" cy="461665"/>
          </a:xfrm>
          <a:prstGeom prst="rect">
            <a:avLst/>
          </a:prstGeom>
          <a:noFill/>
        </p:spPr>
        <p:txBody>
          <a:bodyPr wrap="none" rtlCol="0">
            <a:spAutoFit/>
          </a:bodyPr>
          <a:lstStyle/>
          <a:p>
            <a:r>
              <a:rPr lang="en-US" sz="2400" dirty="0">
                <a:latin typeface="Times New Roman" charset="0"/>
                <a:ea typeface="Times New Roman" charset="0"/>
                <a:cs typeface="Times New Roman" charset="0"/>
              </a:rPr>
              <a:t>0</a:t>
            </a:r>
            <a:r>
              <a:rPr lang="en-US" sz="2400" i="1" dirty="0">
                <a:latin typeface="Times New Roman" charset="0"/>
                <a:ea typeface="Times New Roman" charset="0"/>
                <a:cs typeface="Times New Roman" charset="0"/>
              </a:rPr>
              <a:t>, x </a:t>
            </a:r>
            <a:r>
              <a:rPr lang="en-US" sz="2400" dirty="0">
                <a:latin typeface="Times New Roman" charset="0"/>
                <a:ea typeface="Times New Roman" charset="0"/>
                <a:cs typeface="Times New Roman" charset="0"/>
              </a:rPr>
              <a:t>&lt;= 0</a:t>
            </a:r>
          </a:p>
        </p:txBody>
      </p:sp>
      <p:sp>
        <p:nvSpPr>
          <p:cNvPr id="9" name="TextBox 8"/>
          <p:cNvSpPr txBox="1"/>
          <p:nvPr/>
        </p:nvSpPr>
        <p:spPr>
          <a:xfrm>
            <a:off x="2746596" y="5976681"/>
            <a:ext cx="1091966" cy="461665"/>
          </a:xfrm>
          <a:prstGeom prst="rect">
            <a:avLst/>
          </a:prstGeom>
          <a:noFill/>
        </p:spPr>
        <p:txBody>
          <a:bodyPr wrap="none" rtlCol="0">
            <a:spAutoFit/>
          </a:bodyPr>
          <a:lstStyle/>
          <a:p>
            <a:r>
              <a:rPr lang="en-US" sz="2400" i="1" dirty="0">
                <a:latin typeface="Times New Roman" charset="0"/>
                <a:ea typeface="Times New Roman" charset="0"/>
                <a:cs typeface="Times New Roman" charset="0"/>
              </a:rPr>
              <a:t>x, x </a:t>
            </a:r>
            <a:r>
              <a:rPr lang="en-US" sz="2400" dirty="0">
                <a:latin typeface="Times New Roman" charset="0"/>
                <a:ea typeface="Times New Roman" charset="0"/>
                <a:cs typeface="Times New Roman" charset="0"/>
              </a:rPr>
              <a:t>&gt; 0</a:t>
            </a:r>
          </a:p>
        </p:txBody>
      </p:sp>
      <p:sp>
        <p:nvSpPr>
          <p:cNvPr id="3" name="Left Brace 2"/>
          <p:cNvSpPr/>
          <p:nvPr/>
        </p:nvSpPr>
        <p:spPr>
          <a:xfrm>
            <a:off x="2456071" y="5477822"/>
            <a:ext cx="218000" cy="996281"/>
          </a:xfrm>
          <a:prstGeom prst="leftBrac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400"/>
          </a:p>
        </p:txBody>
      </p:sp>
    </p:spTree>
    <p:extLst>
      <p:ext uri="{BB962C8B-B14F-4D97-AF65-F5344CB8AC3E}">
        <p14:creationId xmlns:p14="http://schemas.microsoft.com/office/powerpoint/2010/main" val="4517081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a:t>
            </a:r>
          </a:p>
        </p:txBody>
      </p:sp>
      <p:sp>
        <p:nvSpPr>
          <p:cNvPr id="3" name="Shape 129"/>
          <p:cNvSpPr txBox="1">
            <a:spLocks/>
          </p:cNvSpPr>
          <p:nvPr/>
        </p:nvSpPr>
        <p:spPr>
          <a:xfrm>
            <a:off x="750533" y="1137467"/>
            <a:ext cx="7242000" cy="2579200"/>
          </a:xfrm>
          <a:prstGeom prst="rect">
            <a:avLst/>
          </a:prstGeom>
        </p:spPr>
        <p:txBody>
          <a:bodyPr lIns="121900" tIns="121900" rIns="121900" bIns="121900" anchor="t" anchorCtr="0">
            <a:noAutofit/>
          </a:bodyPr>
          <a:lstStyle>
            <a:lvl1pPr marL="0" indent="0" algn="l" defTabSz="457200" rtl="0" eaLnBrk="0" fontAlgn="base" hangingPunct="0">
              <a:lnSpc>
                <a:spcPct val="100000"/>
              </a:lnSpc>
              <a:spcBef>
                <a:spcPct val="20000"/>
              </a:spcBef>
              <a:spcAft>
                <a:spcPct val="0"/>
              </a:spcAft>
              <a:buSzPct val="90000"/>
              <a:buFont typeface="Arial" pitchFamily="34" charset="0"/>
              <a:defRPr sz="2400" b="0" i="0" kern="1200">
                <a:solidFill>
                  <a:srgbClr val="404040"/>
                </a:solidFill>
                <a:latin typeface="Helvetica Neue Light" charset="0"/>
                <a:ea typeface="Helvetica Neue Light" charset="0"/>
                <a:cs typeface="Helvetica Neue Light" charset="0"/>
              </a:defRPr>
            </a:lvl1pPr>
            <a:lvl2pPr marL="628650" indent="-171450" algn="l" defTabSz="457200" rtl="0" eaLnBrk="0" fontAlgn="base" hangingPunct="0">
              <a:lnSpc>
                <a:spcPct val="100000"/>
              </a:lnSpc>
              <a:spcBef>
                <a:spcPct val="20000"/>
              </a:spcBef>
              <a:spcAft>
                <a:spcPct val="0"/>
              </a:spcAft>
              <a:buSzPct val="90000"/>
              <a:buFont typeface="Arial" pitchFamily="34" charset="0"/>
              <a:buChar char="•"/>
              <a:defRPr sz="2000" b="0" i="0" kern="1200">
                <a:solidFill>
                  <a:srgbClr val="404040"/>
                </a:solidFill>
                <a:latin typeface="Helvetica Neue Light" charset="0"/>
                <a:ea typeface="Helvetica Neue Light" charset="0"/>
                <a:cs typeface="Helvetica Neue Light" charset="0"/>
              </a:defRPr>
            </a:lvl2pPr>
            <a:lvl3pPr marL="1089025" indent="-174625" algn="l" defTabSz="457200" rtl="0" eaLnBrk="0" fontAlgn="base" hangingPunct="0">
              <a:lnSpc>
                <a:spcPct val="100000"/>
              </a:lnSpc>
              <a:spcBef>
                <a:spcPct val="20000"/>
              </a:spcBef>
              <a:spcAft>
                <a:spcPct val="0"/>
              </a:spcAft>
              <a:buSzPct val="100000"/>
              <a:buFont typeface="Lucida Grande" charset="0"/>
              <a:buChar char="–"/>
              <a:defRPr b="0" i="0" kern="1200">
                <a:solidFill>
                  <a:srgbClr val="404040"/>
                </a:solidFill>
                <a:latin typeface="Helvetica Neue Light" charset="0"/>
                <a:ea typeface="Helvetica Neue Light" charset="0"/>
                <a:cs typeface="Helvetica Neue Light" charset="0"/>
              </a:defRPr>
            </a:lvl3pPr>
            <a:lvl4pPr marL="1541463" indent="-169863" algn="l" defTabSz="457200" rtl="0" eaLnBrk="0" fontAlgn="base" hangingPunct="0">
              <a:lnSpc>
                <a:spcPct val="100000"/>
              </a:lnSpc>
              <a:spcBef>
                <a:spcPct val="20000"/>
              </a:spcBef>
              <a:spcAft>
                <a:spcPct val="0"/>
              </a:spcAft>
              <a:buSzPct val="90000"/>
              <a:buFont typeface="Arial" pitchFamily="34" charset="0"/>
              <a:buChar char="•"/>
              <a:defRPr b="0" i="0" kern="1200">
                <a:solidFill>
                  <a:srgbClr val="404040"/>
                </a:solidFill>
                <a:latin typeface="Helvetica Neue Light" charset="0"/>
                <a:ea typeface="Helvetica Neue Light" charset="0"/>
                <a:cs typeface="Helvetica Neue Light" charset="0"/>
              </a:defRPr>
            </a:lvl4pPr>
            <a:lvl5pPr marL="2001838" indent="-173038" algn="l" defTabSz="457200" rtl="0" eaLnBrk="0" fontAlgn="base" hangingPunct="0">
              <a:lnSpc>
                <a:spcPct val="100000"/>
              </a:lnSpc>
              <a:spcBef>
                <a:spcPct val="20000"/>
              </a:spcBef>
              <a:spcAft>
                <a:spcPct val="0"/>
              </a:spcAft>
              <a:buFont typeface="Lucida Grande" charset="0"/>
              <a:buChar char="-"/>
              <a:defRPr b="0" i="0" kern="1200">
                <a:solidFill>
                  <a:srgbClr val="404040"/>
                </a:solidFill>
                <a:latin typeface="Helvetica Neue Light" charset="0"/>
                <a:ea typeface="Helvetica Neue Light" charset="0"/>
                <a:cs typeface="Helvetica Neue Light"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10795"/>
              </a:lnSpc>
              <a:spcBef>
                <a:spcPts val="0"/>
              </a:spcBef>
              <a:spcAft>
                <a:spcPts val="0"/>
              </a:spcAft>
            </a:pPr>
            <a:r>
              <a:rPr lang="en" sz="1867" b="1" dirty="0">
                <a:solidFill>
                  <a:srgbClr val="000080"/>
                </a:solidFill>
                <a:latin typeface="Consolas"/>
                <a:ea typeface="Consolas"/>
                <a:cs typeface="Consolas"/>
                <a:sym typeface="Consolas"/>
              </a:rPr>
              <a:t>import</a:t>
            </a:r>
            <a:r>
              <a:rPr lang="en" sz="1867" dirty="0">
                <a:solidFill>
                  <a:srgbClr val="333333"/>
                </a:solidFill>
                <a:latin typeface="Consolas"/>
                <a:ea typeface="Consolas"/>
                <a:cs typeface="Consolas"/>
                <a:sym typeface="Consolas"/>
              </a:rPr>
              <a:t> </a:t>
            </a:r>
            <a:r>
              <a:rPr lang="en" sz="1867" dirty="0" err="1">
                <a:solidFill>
                  <a:srgbClr val="333333"/>
                </a:solidFill>
                <a:latin typeface="Consolas"/>
                <a:ea typeface="Consolas"/>
                <a:cs typeface="Consolas"/>
                <a:sym typeface="Consolas"/>
              </a:rPr>
              <a:t>tensorflow</a:t>
            </a:r>
            <a:r>
              <a:rPr lang="en" sz="1867" dirty="0">
                <a:solidFill>
                  <a:srgbClr val="333333"/>
                </a:solidFill>
                <a:latin typeface="Consolas"/>
                <a:ea typeface="Consolas"/>
                <a:cs typeface="Consolas"/>
                <a:sym typeface="Consolas"/>
              </a:rPr>
              <a:t> </a:t>
            </a:r>
            <a:r>
              <a:rPr lang="en" sz="1867" b="1" dirty="0">
                <a:solidFill>
                  <a:srgbClr val="000080"/>
                </a:solidFill>
                <a:latin typeface="Consolas"/>
                <a:ea typeface="Consolas"/>
                <a:cs typeface="Consolas"/>
                <a:sym typeface="Consolas"/>
              </a:rPr>
              <a:t>as</a:t>
            </a:r>
            <a:r>
              <a:rPr lang="en" sz="1867" dirty="0">
                <a:solidFill>
                  <a:srgbClr val="333333"/>
                </a:solidFill>
                <a:latin typeface="Consolas"/>
                <a:ea typeface="Consolas"/>
                <a:cs typeface="Consolas"/>
                <a:sym typeface="Consolas"/>
              </a:rPr>
              <a:t> </a:t>
            </a:r>
            <a:r>
              <a:rPr lang="en" sz="1867" dirty="0" err="1">
                <a:solidFill>
                  <a:srgbClr val="333333"/>
                </a:solidFill>
                <a:latin typeface="Consolas"/>
                <a:ea typeface="Consolas"/>
                <a:cs typeface="Consolas"/>
                <a:sym typeface="Consolas"/>
              </a:rPr>
              <a:t>tf</a:t>
            </a:r>
            <a:br>
              <a:rPr lang="en" sz="1867" dirty="0">
                <a:solidFill>
                  <a:srgbClr val="333333"/>
                </a:solidFill>
                <a:latin typeface="Consolas"/>
                <a:ea typeface="Consolas"/>
                <a:cs typeface="Consolas"/>
                <a:sym typeface="Consolas"/>
              </a:rPr>
            </a:br>
            <a:br>
              <a:rPr lang="en" sz="1867" dirty="0">
                <a:solidFill>
                  <a:srgbClr val="333333"/>
                </a:solidFill>
                <a:latin typeface="Consolas"/>
                <a:ea typeface="Consolas"/>
                <a:cs typeface="Consolas"/>
                <a:sym typeface="Consolas"/>
              </a:rPr>
            </a:br>
            <a:r>
              <a:rPr lang="en" sz="1867" dirty="0">
                <a:solidFill>
                  <a:srgbClr val="333333"/>
                </a:solidFill>
                <a:latin typeface="Consolas"/>
                <a:ea typeface="Consolas"/>
                <a:cs typeface="Consolas"/>
                <a:sym typeface="Consolas"/>
              </a:rPr>
              <a:t>b = </a:t>
            </a:r>
            <a:r>
              <a:rPr lang="en" sz="1867" dirty="0" err="1">
                <a:solidFill>
                  <a:srgbClr val="333333"/>
                </a:solidFill>
                <a:latin typeface="Consolas"/>
                <a:ea typeface="Consolas"/>
                <a:cs typeface="Consolas"/>
                <a:sym typeface="Consolas"/>
              </a:rPr>
              <a:t>tf.Variable</a:t>
            </a:r>
            <a:r>
              <a:rPr lang="en" sz="1867" dirty="0">
                <a:solidFill>
                  <a:srgbClr val="333333"/>
                </a:solidFill>
                <a:latin typeface="Consolas"/>
                <a:ea typeface="Consolas"/>
                <a:cs typeface="Consolas"/>
                <a:sym typeface="Consolas"/>
              </a:rPr>
              <a:t>(</a:t>
            </a:r>
            <a:r>
              <a:rPr lang="en" sz="1867" dirty="0" err="1">
                <a:solidFill>
                  <a:srgbClr val="333333"/>
                </a:solidFill>
                <a:latin typeface="Consolas"/>
                <a:ea typeface="Consolas"/>
                <a:cs typeface="Consolas"/>
                <a:sym typeface="Consolas"/>
              </a:rPr>
              <a:t>tf.zeros</a:t>
            </a:r>
            <a:r>
              <a:rPr lang="en" sz="1867" dirty="0">
                <a:solidFill>
                  <a:srgbClr val="333333"/>
                </a:solidFill>
                <a:latin typeface="Consolas"/>
                <a:ea typeface="Consolas"/>
                <a:cs typeface="Consolas"/>
                <a:sym typeface="Consolas"/>
              </a:rPr>
              <a:t>((</a:t>
            </a:r>
            <a:r>
              <a:rPr lang="en" sz="1867" dirty="0">
                <a:solidFill>
                  <a:srgbClr val="0000FF"/>
                </a:solidFill>
                <a:latin typeface="Consolas"/>
                <a:ea typeface="Consolas"/>
                <a:cs typeface="Consolas"/>
                <a:sym typeface="Consolas"/>
              </a:rPr>
              <a:t>100</a:t>
            </a:r>
            <a:r>
              <a:rPr lang="en" sz="1867" dirty="0">
                <a:solidFill>
                  <a:srgbClr val="333333"/>
                </a:solidFill>
                <a:latin typeface="Consolas"/>
                <a:ea typeface="Consolas"/>
                <a:cs typeface="Consolas"/>
                <a:sym typeface="Consolas"/>
              </a:rPr>
              <a:t>,)))</a:t>
            </a:r>
            <a:br>
              <a:rPr lang="en" sz="1867" dirty="0">
                <a:solidFill>
                  <a:srgbClr val="333333"/>
                </a:solidFill>
                <a:latin typeface="Consolas"/>
                <a:ea typeface="Consolas"/>
                <a:cs typeface="Consolas"/>
                <a:sym typeface="Consolas"/>
              </a:rPr>
            </a:br>
            <a:r>
              <a:rPr lang="en" sz="1867" dirty="0">
                <a:solidFill>
                  <a:srgbClr val="333333"/>
                </a:solidFill>
                <a:latin typeface="Consolas"/>
                <a:ea typeface="Consolas"/>
                <a:cs typeface="Consolas"/>
                <a:sym typeface="Consolas"/>
              </a:rPr>
              <a:t>W = </a:t>
            </a:r>
            <a:r>
              <a:rPr lang="en" sz="1867" dirty="0" err="1">
                <a:solidFill>
                  <a:srgbClr val="333333"/>
                </a:solidFill>
                <a:latin typeface="Consolas"/>
                <a:ea typeface="Consolas"/>
                <a:cs typeface="Consolas"/>
                <a:sym typeface="Consolas"/>
              </a:rPr>
              <a:t>tf.Variable</a:t>
            </a:r>
            <a:r>
              <a:rPr lang="en" sz="1867" dirty="0">
                <a:solidFill>
                  <a:srgbClr val="333333"/>
                </a:solidFill>
                <a:latin typeface="Consolas"/>
                <a:ea typeface="Consolas"/>
                <a:cs typeface="Consolas"/>
                <a:sym typeface="Consolas"/>
              </a:rPr>
              <a:t>(</a:t>
            </a:r>
            <a:r>
              <a:rPr lang="en" sz="1867" dirty="0" err="1">
                <a:solidFill>
                  <a:srgbClr val="333333"/>
                </a:solidFill>
                <a:latin typeface="Consolas"/>
                <a:ea typeface="Consolas"/>
                <a:cs typeface="Consolas"/>
                <a:sym typeface="Consolas"/>
              </a:rPr>
              <a:t>tf.random_uniform</a:t>
            </a:r>
            <a:r>
              <a:rPr lang="en" sz="1867" dirty="0">
                <a:solidFill>
                  <a:srgbClr val="333333"/>
                </a:solidFill>
                <a:latin typeface="Consolas"/>
                <a:ea typeface="Consolas"/>
                <a:cs typeface="Consolas"/>
                <a:sym typeface="Consolas"/>
              </a:rPr>
              <a:t>((</a:t>
            </a:r>
            <a:r>
              <a:rPr lang="en" sz="1867" dirty="0">
                <a:solidFill>
                  <a:srgbClr val="0000FF"/>
                </a:solidFill>
                <a:latin typeface="Consolas"/>
                <a:ea typeface="Consolas"/>
                <a:cs typeface="Consolas"/>
                <a:sym typeface="Consolas"/>
              </a:rPr>
              <a:t>784</a:t>
            </a:r>
            <a:r>
              <a:rPr lang="en" sz="1867" dirty="0">
                <a:solidFill>
                  <a:srgbClr val="333333"/>
                </a:solidFill>
                <a:latin typeface="Consolas"/>
                <a:ea typeface="Consolas"/>
                <a:cs typeface="Consolas"/>
                <a:sym typeface="Consolas"/>
              </a:rPr>
              <a:t>, </a:t>
            </a:r>
            <a:r>
              <a:rPr lang="en" sz="1867" dirty="0">
                <a:solidFill>
                  <a:srgbClr val="0000FF"/>
                </a:solidFill>
                <a:latin typeface="Consolas"/>
                <a:ea typeface="Consolas"/>
                <a:cs typeface="Consolas"/>
                <a:sym typeface="Consolas"/>
              </a:rPr>
              <a:t>100</a:t>
            </a:r>
            <a:r>
              <a:rPr lang="en" sz="1867" dirty="0">
                <a:solidFill>
                  <a:srgbClr val="333333"/>
                </a:solidFill>
                <a:latin typeface="Consolas"/>
                <a:ea typeface="Consolas"/>
                <a:cs typeface="Consolas"/>
                <a:sym typeface="Consolas"/>
              </a:rPr>
              <a:t>), -</a:t>
            </a:r>
            <a:r>
              <a:rPr lang="en" sz="1867" dirty="0">
                <a:solidFill>
                  <a:srgbClr val="0000FF"/>
                </a:solidFill>
                <a:latin typeface="Consolas"/>
                <a:ea typeface="Consolas"/>
                <a:cs typeface="Consolas"/>
                <a:sym typeface="Consolas"/>
              </a:rPr>
              <a:t>1</a:t>
            </a:r>
            <a:r>
              <a:rPr lang="en" sz="1867" dirty="0">
                <a:solidFill>
                  <a:srgbClr val="333333"/>
                </a:solidFill>
                <a:latin typeface="Consolas"/>
                <a:ea typeface="Consolas"/>
                <a:cs typeface="Consolas"/>
                <a:sym typeface="Consolas"/>
              </a:rPr>
              <a:t>, </a:t>
            </a:r>
            <a:r>
              <a:rPr lang="en" sz="1867" dirty="0">
                <a:solidFill>
                  <a:srgbClr val="0000FF"/>
                </a:solidFill>
                <a:latin typeface="Consolas"/>
                <a:ea typeface="Consolas"/>
                <a:cs typeface="Consolas"/>
                <a:sym typeface="Consolas"/>
              </a:rPr>
              <a:t>1</a:t>
            </a:r>
            <a:r>
              <a:rPr lang="en" sz="1867" dirty="0">
                <a:solidFill>
                  <a:srgbClr val="333333"/>
                </a:solidFill>
                <a:latin typeface="Consolas"/>
                <a:ea typeface="Consolas"/>
                <a:cs typeface="Consolas"/>
                <a:sym typeface="Consolas"/>
              </a:rPr>
              <a:t>))</a:t>
            </a:r>
            <a:br>
              <a:rPr lang="en" sz="1867" dirty="0">
                <a:solidFill>
                  <a:srgbClr val="333333"/>
                </a:solidFill>
                <a:latin typeface="Consolas"/>
                <a:ea typeface="Consolas"/>
                <a:cs typeface="Consolas"/>
                <a:sym typeface="Consolas"/>
              </a:rPr>
            </a:br>
            <a:br>
              <a:rPr lang="en" sz="1867" dirty="0">
                <a:solidFill>
                  <a:srgbClr val="333333"/>
                </a:solidFill>
                <a:latin typeface="Consolas"/>
                <a:ea typeface="Consolas"/>
                <a:cs typeface="Consolas"/>
                <a:sym typeface="Consolas"/>
              </a:rPr>
            </a:br>
            <a:r>
              <a:rPr lang="en" sz="1867" dirty="0">
                <a:solidFill>
                  <a:srgbClr val="333333"/>
                </a:solidFill>
                <a:latin typeface="Consolas"/>
                <a:ea typeface="Consolas"/>
                <a:cs typeface="Consolas"/>
                <a:sym typeface="Consolas"/>
              </a:rPr>
              <a:t>x = </a:t>
            </a:r>
            <a:r>
              <a:rPr lang="en" sz="1867" dirty="0" err="1">
                <a:solidFill>
                  <a:srgbClr val="333333"/>
                </a:solidFill>
                <a:latin typeface="Consolas"/>
                <a:ea typeface="Consolas"/>
                <a:cs typeface="Consolas"/>
                <a:sym typeface="Consolas"/>
              </a:rPr>
              <a:t>tf.placeholder</a:t>
            </a:r>
            <a:r>
              <a:rPr lang="en" sz="1867" dirty="0">
                <a:solidFill>
                  <a:srgbClr val="333333"/>
                </a:solidFill>
                <a:latin typeface="Consolas"/>
                <a:ea typeface="Consolas"/>
                <a:cs typeface="Consolas"/>
                <a:sym typeface="Consolas"/>
              </a:rPr>
              <a:t>(tf.float32, (</a:t>
            </a:r>
            <a:r>
              <a:rPr lang="en" sz="1867" dirty="0">
                <a:solidFill>
                  <a:srgbClr val="0000FF"/>
                </a:solidFill>
                <a:latin typeface="Consolas"/>
                <a:ea typeface="Consolas"/>
                <a:cs typeface="Consolas"/>
                <a:sym typeface="Consolas"/>
              </a:rPr>
              <a:t>1</a:t>
            </a:r>
            <a:r>
              <a:rPr lang="en" sz="1867" dirty="0">
                <a:solidFill>
                  <a:srgbClr val="333333"/>
                </a:solidFill>
                <a:latin typeface="Consolas"/>
                <a:ea typeface="Consolas"/>
                <a:cs typeface="Consolas"/>
                <a:sym typeface="Consolas"/>
              </a:rPr>
              <a:t>, </a:t>
            </a:r>
            <a:r>
              <a:rPr lang="en" sz="1867" dirty="0">
                <a:solidFill>
                  <a:srgbClr val="0000FF"/>
                </a:solidFill>
                <a:latin typeface="Consolas"/>
                <a:ea typeface="Consolas"/>
                <a:cs typeface="Consolas"/>
                <a:sym typeface="Consolas"/>
              </a:rPr>
              <a:t>784</a:t>
            </a:r>
            <a:r>
              <a:rPr lang="en" sz="1867" dirty="0">
                <a:solidFill>
                  <a:srgbClr val="333333"/>
                </a:solidFill>
                <a:latin typeface="Consolas"/>
                <a:ea typeface="Consolas"/>
                <a:cs typeface="Consolas"/>
                <a:sym typeface="Consolas"/>
              </a:rPr>
              <a:t>))</a:t>
            </a:r>
            <a:br>
              <a:rPr lang="en" sz="1867" dirty="0">
                <a:solidFill>
                  <a:srgbClr val="333333"/>
                </a:solidFill>
                <a:latin typeface="Consolas"/>
                <a:ea typeface="Consolas"/>
                <a:cs typeface="Consolas"/>
                <a:sym typeface="Consolas"/>
              </a:rPr>
            </a:br>
            <a:endParaRPr lang="en" sz="1867" dirty="0">
              <a:solidFill>
                <a:srgbClr val="333333"/>
              </a:solidFill>
              <a:latin typeface="Consolas"/>
              <a:ea typeface="Consolas"/>
              <a:cs typeface="Consolas"/>
              <a:sym typeface="Consolas"/>
            </a:endParaRPr>
          </a:p>
          <a:p>
            <a:pPr>
              <a:lnSpc>
                <a:spcPct val="110795"/>
              </a:lnSpc>
              <a:spcBef>
                <a:spcPts val="0"/>
              </a:spcBef>
              <a:spcAft>
                <a:spcPts val="0"/>
              </a:spcAft>
            </a:pPr>
            <a:r>
              <a:rPr lang="en" sz="1867" dirty="0">
                <a:solidFill>
                  <a:srgbClr val="333333"/>
                </a:solidFill>
                <a:latin typeface="Consolas"/>
                <a:ea typeface="Consolas"/>
                <a:cs typeface="Consolas"/>
                <a:sym typeface="Consolas"/>
              </a:rPr>
              <a:t>h = </a:t>
            </a:r>
            <a:r>
              <a:rPr lang="en" sz="1867" dirty="0" err="1">
                <a:solidFill>
                  <a:srgbClr val="333333"/>
                </a:solidFill>
                <a:latin typeface="Consolas"/>
                <a:ea typeface="Consolas"/>
                <a:cs typeface="Consolas"/>
                <a:sym typeface="Consolas"/>
              </a:rPr>
              <a:t>tf.nn.relu</a:t>
            </a:r>
            <a:r>
              <a:rPr lang="en" sz="1867" dirty="0">
                <a:solidFill>
                  <a:srgbClr val="333333"/>
                </a:solidFill>
                <a:latin typeface="Consolas"/>
                <a:ea typeface="Consolas"/>
                <a:cs typeface="Consolas"/>
                <a:sym typeface="Consolas"/>
              </a:rPr>
              <a:t>(</a:t>
            </a:r>
            <a:r>
              <a:rPr lang="en" sz="1867" dirty="0" err="1">
                <a:solidFill>
                  <a:srgbClr val="333333"/>
                </a:solidFill>
                <a:latin typeface="Consolas"/>
                <a:ea typeface="Consolas"/>
                <a:cs typeface="Consolas"/>
                <a:sym typeface="Consolas"/>
              </a:rPr>
              <a:t>tf.matmul</a:t>
            </a:r>
            <a:r>
              <a:rPr lang="en" sz="1867" dirty="0">
                <a:solidFill>
                  <a:srgbClr val="333333"/>
                </a:solidFill>
                <a:latin typeface="Consolas"/>
                <a:ea typeface="Consolas"/>
                <a:cs typeface="Consolas"/>
                <a:sym typeface="Consolas"/>
              </a:rPr>
              <a:t>(x, W) + b)</a:t>
            </a:r>
          </a:p>
        </p:txBody>
      </p:sp>
      <p:pic>
        <p:nvPicPr>
          <p:cNvPr id="5" name="Shape 119"/>
          <p:cNvPicPr preferRelativeResize="0"/>
          <p:nvPr/>
        </p:nvPicPr>
        <p:blipFill>
          <a:blip r:embed="rId2">
            <a:alphaModFix amt="50000"/>
          </a:blip>
          <a:stretch>
            <a:fillRect/>
          </a:stretch>
        </p:blipFill>
        <p:spPr>
          <a:xfrm>
            <a:off x="8138149" y="998099"/>
            <a:ext cx="3788499" cy="5154299"/>
          </a:xfrm>
          <a:prstGeom prst="rect">
            <a:avLst/>
          </a:prstGeom>
          <a:noFill/>
          <a:ln>
            <a:noFill/>
          </a:ln>
        </p:spPr>
      </p:pic>
      <p:pic>
        <p:nvPicPr>
          <p:cNvPr id="6" name="Shape 121"/>
          <p:cNvPicPr preferRelativeResize="0"/>
          <p:nvPr/>
        </p:nvPicPr>
        <p:blipFill>
          <a:blip r:embed="rId3">
            <a:alphaModFix/>
          </a:blip>
          <a:stretch>
            <a:fillRect/>
          </a:stretch>
        </p:blipFill>
        <p:spPr>
          <a:xfrm>
            <a:off x="8138168" y="998100"/>
            <a:ext cx="3788465" cy="5154269"/>
          </a:xfrm>
          <a:prstGeom prst="rect">
            <a:avLst/>
          </a:prstGeom>
          <a:noFill/>
          <a:ln w="19050" cap="flat" cmpd="sng">
            <a:solidFill>
              <a:schemeClr val="dk2"/>
            </a:solidFill>
            <a:prstDash val="solid"/>
            <a:round/>
            <a:headEnd type="none" w="med" len="med"/>
            <a:tailEnd type="none" w="med" len="med"/>
          </a:ln>
        </p:spPr>
      </p:pic>
      <p:pic>
        <p:nvPicPr>
          <p:cNvPr id="7" name="Shape 122" descr="CodeCogsEqn.png"/>
          <p:cNvPicPr preferRelativeResize="0"/>
          <p:nvPr/>
        </p:nvPicPr>
        <p:blipFill>
          <a:blip r:embed="rId4">
            <a:alphaModFix/>
          </a:blip>
          <a:stretch>
            <a:fillRect/>
          </a:stretch>
        </p:blipFill>
        <p:spPr>
          <a:xfrm>
            <a:off x="1769667" y="4754034"/>
            <a:ext cx="3493899" cy="425999"/>
          </a:xfrm>
          <a:prstGeom prst="rect">
            <a:avLst/>
          </a:prstGeom>
          <a:noFill/>
          <a:ln>
            <a:noFill/>
          </a:ln>
        </p:spPr>
      </p:pic>
    </p:spTree>
    <p:extLst>
      <p:ext uri="{BB962C8B-B14F-4D97-AF65-F5344CB8AC3E}">
        <p14:creationId xmlns:p14="http://schemas.microsoft.com/office/powerpoint/2010/main" val="2044849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Running the graph</a:t>
            </a:r>
          </a:p>
        </p:txBody>
      </p:sp>
      <p:sp>
        <p:nvSpPr>
          <p:cNvPr id="3" name="Shape 146"/>
          <p:cNvSpPr txBox="1">
            <a:spLocks/>
          </p:cNvSpPr>
          <p:nvPr/>
        </p:nvSpPr>
        <p:spPr>
          <a:xfrm>
            <a:off x="393908" y="1464832"/>
            <a:ext cx="5845043" cy="4201933"/>
          </a:xfrm>
          <a:prstGeom prst="rect">
            <a:avLst/>
          </a:prstGeom>
        </p:spPr>
        <p:txBody>
          <a:bodyPr lIns="121900" tIns="121900" rIns="121900" bIns="121900" anchor="t" anchorCtr="0">
            <a:noAutofit/>
          </a:bodyPr>
          <a:lstStyle>
            <a:lvl1pPr marL="0" indent="0" algn="l" defTabSz="457200" rtl="0" eaLnBrk="0" fontAlgn="base" hangingPunct="0">
              <a:lnSpc>
                <a:spcPct val="100000"/>
              </a:lnSpc>
              <a:spcBef>
                <a:spcPct val="20000"/>
              </a:spcBef>
              <a:spcAft>
                <a:spcPct val="0"/>
              </a:spcAft>
              <a:buSzPct val="90000"/>
              <a:buFont typeface="Arial" pitchFamily="34" charset="0"/>
              <a:defRPr sz="2400" b="0" i="0" kern="1200">
                <a:solidFill>
                  <a:srgbClr val="404040"/>
                </a:solidFill>
                <a:latin typeface="Helvetica Neue Light" charset="0"/>
                <a:ea typeface="Helvetica Neue Light" charset="0"/>
                <a:cs typeface="Helvetica Neue Light" charset="0"/>
              </a:defRPr>
            </a:lvl1pPr>
            <a:lvl2pPr marL="628650" indent="-171450" algn="l" defTabSz="457200" rtl="0" eaLnBrk="0" fontAlgn="base" hangingPunct="0">
              <a:lnSpc>
                <a:spcPct val="100000"/>
              </a:lnSpc>
              <a:spcBef>
                <a:spcPct val="20000"/>
              </a:spcBef>
              <a:spcAft>
                <a:spcPct val="0"/>
              </a:spcAft>
              <a:buSzPct val="90000"/>
              <a:buFont typeface="Arial" pitchFamily="34" charset="0"/>
              <a:buChar char="•"/>
              <a:defRPr sz="2000" b="0" i="0" kern="1200">
                <a:solidFill>
                  <a:srgbClr val="404040"/>
                </a:solidFill>
                <a:latin typeface="Helvetica Neue Light" charset="0"/>
                <a:ea typeface="Helvetica Neue Light" charset="0"/>
                <a:cs typeface="Helvetica Neue Light" charset="0"/>
              </a:defRPr>
            </a:lvl2pPr>
            <a:lvl3pPr marL="1089025" indent="-174625" algn="l" defTabSz="457200" rtl="0" eaLnBrk="0" fontAlgn="base" hangingPunct="0">
              <a:lnSpc>
                <a:spcPct val="100000"/>
              </a:lnSpc>
              <a:spcBef>
                <a:spcPct val="20000"/>
              </a:spcBef>
              <a:spcAft>
                <a:spcPct val="0"/>
              </a:spcAft>
              <a:buSzPct val="100000"/>
              <a:buFont typeface="Lucida Grande" charset="0"/>
              <a:buChar char="–"/>
              <a:defRPr b="0" i="0" kern="1200">
                <a:solidFill>
                  <a:srgbClr val="404040"/>
                </a:solidFill>
                <a:latin typeface="Helvetica Neue Light" charset="0"/>
                <a:ea typeface="Helvetica Neue Light" charset="0"/>
                <a:cs typeface="Helvetica Neue Light" charset="0"/>
              </a:defRPr>
            </a:lvl3pPr>
            <a:lvl4pPr marL="1541463" indent="-169863" algn="l" defTabSz="457200" rtl="0" eaLnBrk="0" fontAlgn="base" hangingPunct="0">
              <a:lnSpc>
                <a:spcPct val="100000"/>
              </a:lnSpc>
              <a:spcBef>
                <a:spcPct val="20000"/>
              </a:spcBef>
              <a:spcAft>
                <a:spcPct val="0"/>
              </a:spcAft>
              <a:buSzPct val="90000"/>
              <a:buFont typeface="Arial" pitchFamily="34" charset="0"/>
              <a:buChar char="•"/>
              <a:defRPr b="0" i="0" kern="1200">
                <a:solidFill>
                  <a:srgbClr val="404040"/>
                </a:solidFill>
                <a:latin typeface="Helvetica Neue Light" charset="0"/>
                <a:ea typeface="Helvetica Neue Light" charset="0"/>
                <a:cs typeface="Helvetica Neue Light" charset="0"/>
              </a:defRPr>
            </a:lvl4pPr>
            <a:lvl5pPr marL="2001838" indent="-173038" algn="l" defTabSz="457200" rtl="0" eaLnBrk="0" fontAlgn="base" hangingPunct="0">
              <a:lnSpc>
                <a:spcPct val="100000"/>
              </a:lnSpc>
              <a:spcBef>
                <a:spcPct val="20000"/>
              </a:spcBef>
              <a:spcAft>
                <a:spcPct val="0"/>
              </a:spcAft>
              <a:buFont typeface="Lucida Grande" charset="0"/>
              <a:buChar char="-"/>
              <a:defRPr b="0" i="0" kern="1200">
                <a:solidFill>
                  <a:srgbClr val="404040"/>
                </a:solidFill>
                <a:latin typeface="Helvetica Neue Light" charset="0"/>
                <a:ea typeface="Helvetica Neue Light" charset="0"/>
                <a:cs typeface="Helvetica Neue Light"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20000"/>
              </a:lnSpc>
              <a:spcBef>
                <a:spcPts val="0"/>
              </a:spcBef>
            </a:pPr>
            <a:r>
              <a:rPr lang="en-US" sz="3200" dirty="0"/>
              <a:t>D</a:t>
            </a:r>
            <a:r>
              <a:rPr lang="en" sz="3200" dirty="0" err="1"/>
              <a:t>eploy</a:t>
            </a:r>
            <a:r>
              <a:rPr lang="en" sz="3200" dirty="0"/>
              <a:t> graph with a </a:t>
            </a:r>
            <a:r>
              <a:rPr lang="en" sz="3200" b="1" dirty="0"/>
              <a:t>session</a:t>
            </a:r>
            <a:r>
              <a:rPr lang="en" sz="3200" dirty="0"/>
              <a:t>: a binding to a particular execution context (e.g. CPU, GPU)</a:t>
            </a:r>
          </a:p>
        </p:txBody>
      </p:sp>
      <p:pic>
        <p:nvPicPr>
          <p:cNvPr id="4" name="Shape 147"/>
          <p:cNvPicPr preferRelativeResize="0"/>
          <p:nvPr/>
        </p:nvPicPr>
        <p:blipFill>
          <a:blip r:embed="rId2">
            <a:alphaModFix/>
          </a:blip>
          <a:stretch>
            <a:fillRect/>
          </a:stretch>
        </p:blipFill>
        <p:spPr>
          <a:xfrm>
            <a:off x="6457238" y="1726217"/>
            <a:ext cx="2704233" cy="3679167"/>
          </a:xfrm>
          <a:prstGeom prst="rect">
            <a:avLst/>
          </a:prstGeom>
          <a:noFill/>
          <a:ln w="19050" cap="flat" cmpd="sng">
            <a:solidFill>
              <a:schemeClr val="dk2"/>
            </a:solidFill>
            <a:prstDash val="solid"/>
            <a:round/>
            <a:headEnd type="none" w="med" len="med"/>
            <a:tailEnd type="none" w="med" len="med"/>
          </a:ln>
        </p:spPr>
      </p:pic>
      <p:sp>
        <p:nvSpPr>
          <p:cNvPr id="5" name="Shape 148"/>
          <p:cNvSpPr txBox="1"/>
          <p:nvPr/>
        </p:nvSpPr>
        <p:spPr>
          <a:xfrm>
            <a:off x="10259433" y="2274433"/>
            <a:ext cx="1682800" cy="883600"/>
          </a:xfrm>
          <a:prstGeom prst="rect">
            <a:avLst/>
          </a:prstGeom>
          <a:noFill/>
          <a:ln w="9525" cap="flat" cmpd="sng">
            <a:solidFill>
              <a:srgbClr val="000000"/>
            </a:solidFill>
            <a:prstDash val="solid"/>
            <a:round/>
            <a:headEnd type="none" w="med" len="med"/>
            <a:tailEnd type="none" w="med" len="med"/>
          </a:ln>
        </p:spPr>
        <p:txBody>
          <a:bodyPr lIns="121900" tIns="121900" rIns="121900" bIns="121900" anchor="t" anchorCtr="0">
            <a:noAutofit/>
          </a:bodyPr>
          <a:lstStyle/>
          <a:p>
            <a:pPr algn="ctr">
              <a:lnSpc>
                <a:spcPct val="115000"/>
              </a:lnSpc>
              <a:spcAft>
                <a:spcPts val="2133"/>
              </a:spcAft>
            </a:pPr>
            <a:r>
              <a:rPr lang="en" sz="4800" b="1">
                <a:latin typeface="Roboto"/>
                <a:ea typeface="Roboto"/>
                <a:cs typeface="Roboto"/>
                <a:sym typeface="Roboto"/>
              </a:rPr>
              <a:t>CPU</a:t>
            </a:r>
          </a:p>
        </p:txBody>
      </p:sp>
      <p:sp>
        <p:nvSpPr>
          <p:cNvPr id="6" name="Shape 149"/>
          <p:cNvSpPr txBox="1"/>
          <p:nvPr/>
        </p:nvSpPr>
        <p:spPr>
          <a:xfrm>
            <a:off x="10259433" y="3823967"/>
            <a:ext cx="1682800" cy="883600"/>
          </a:xfrm>
          <a:prstGeom prst="rect">
            <a:avLst/>
          </a:prstGeom>
          <a:noFill/>
          <a:ln w="9525" cap="flat" cmpd="sng">
            <a:solidFill>
              <a:srgbClr val="000000"/>
            </a:solidFill>
            <a:prstDash val="solid"/>
            <a:round/>
            <a:headEnd type="none" w="med" len="med"/>
            <a:tailEnd type="none" w="med" len="med"/>
          </a:ln>
        </p:spPr>
        <p:txBody>
          <a:bodyPr lIns="121900" tIns="121900" rIns="121900" bIns="121900" anchor="t" anchorCtr="0">
            <a:noAutofit/>
          </a:bodyPr>
          <a:lstStyle/>
          <a:p>
            <a:pPr algn="ctr">
              <a:lnSpc>
                <a:spcPct val="115000"/>
              </a:lnSpc>
              <a:spcAft>
                <a:spcPts val="2133"/>
              </a:spcAft>
            </a:pPr>
            <a:r>
              <a:rPr lang="en" sz="4800" b="1">
                <a:latin typeface="Roboto"/>
                <a:ea typeface="Roboto"/>
                <a:cs typeface="Roboto"/>
                <a:sym typeface="Roboto"/>
              </a:rPr>
              <a:t>GPU</a:t>
            </a:r>
          </a:p>
        </p:txBody>
      </p:sp>
      <p:cxnSp>
        <p:nvCxnSpPr>
          <p:cNvPr id="7" name="Shape 150"/>
          <p:cNvCxnSpPr/>
          <p:nvPr/>
        </p:nvCxnSpPr>
        <p:spPr>
          <a:xfrm rot="10800000" flipH="1">
            <a:off x="9161472" y="2716200"/>
            <a:ext cx="1098000" cy="849600"/>
          </a:xfrm>
          <a:prstGeom prst="straightConnector1">
            <a:avLst/>
          </a:prstGeom>
          <a:noFill/>
          <a:ln w="9525" cap="flat" cmpd="sng">
            <a:solidFill>
              <a:schemeClr val="dk2"/>
            </a:solidFill>
            <a:prstDash val="solid"/>
            <a:round/>
            <a:headEnd type="none" w="lg" len="lg"/>
            <a:tailEnd type="triangle" w="lg" len="lg"/>
          </a:ln>
        </p:spPr>
      </p:cxnSp>
      <p:cxnSp>
        <p:nvCxnSpPr>
          <p:cNvPr id="8" name="Shape 151"/>
          <p:cNvCxnSpPr/>
          <p:nvPr/>
        </p:nvCxnSpPr>
        <p:spPr>
          <a:xfrm>
            <a:off x="9161472" y="3565800"/>
            <a:ext cx="1098000" cy="700000"/>
          </a:xfrm>
          <a:prstGeom prst="straightConnector1">
            <a:avLst/>
          </a:prstGeom>
          <a:noFill/>
          <a:ln w="9525" cap="flat" cmpd="sng">
            <a:solidFill>
              <a:schemeClr val="dk2"/>
            </a:solidFill>
            <a:prstDash val="solid"/>
            <a:round/>
            <a:headEnd type="none" w="lg" len="lg"/>
            <a:tailEnd type="triangle" w="lg" len="lg"/>
          </a:ln>
        </p:spPr>
      </p:cxnSp>
    </p:spTree>
    <p:extLst>
      <p:ext uri="{BB962C8B-B14F-4D97-AF65-F5344CB8AC3E}">
        <p14:creationId xmlns:p14="http://schemas.microsoft.com/office/powerpoint/2010/main" val="9444862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End-to-end</a:t>
            </a:r>
          </a:p>
        </p:txBody>
      </p:sp>
      <p:sp>
        <p:nvSpPr>
          <p:cNvPr id="3" name="Content Placeholder 2"/>
          <p:cNvSpPr>
            <a:spLocks noGrp="1"/>
          </p:cNvSpPr>
          <p:nvPr>
            <p:ph idx="1"/>
          </p:nvPr>
        </p:nvSpPr>
        <p:spPr/>
        <p:txBody>
          <a:bodyPr/>
          <a:lstStyle/>
          <a:p>
            <a:r>
              <a:rPr lang="en-US" dirty="0"/>
              <a:t>So far:</a:t>
            </a:r>
          </a:p>
          <a:p>
            <a:pPr lvl="1">
              <a:spcBef>
                <a:spcPts val="0"/>
              </a:spcBef>
            </a:pPr>
            <a:r>
              <a:rPr lang="en-US" dirty="0">
                <a:solidFill>
                  <a:srgbClr val="000000"/>
                </a:solidFill>
              </a:rPr>
              <a:t>B</a:t>
            </a:r>
            <a:r>
              <a:rPr lang="en" dirty="0" err="1">
                <a:solidFill>
                  <a:srgbClr val="000000"/>
                </a:solidFill>
              </a:rPr>
              <a:t>uilt</a:t>
            </a:r>
            <a:r>
              <a:rPr lang="en" dirty="0">
                <a:solidFill>
                  <a:srgbClr val="000000"/>
                </a:solidFill>
              </a:rPr>
              <a:t> a </a:t>
            </a:r>
            <a:r>
              <a:rPr lang="en" b="1" dirty="0">
                <a:solidFill>
                  <a:srgbClr val="000000"/>
                </a:solidFill>
              </a:rPr>
              <a:t>graph</a:t>
            </a:r>
            <a:r>
              <a:rPr lang="en" dirty="0">
                <a:solidFill>
                  <a:srgbClr val="000000"/>
                </a:solidFill>
              </a:rPr>
              <a:t> using </a:t>
            </a:r>
            <a:r>
              <a:rPr lang="en" b="1" dirty="0">
                <a:solidFill>
                  <a:srgbClr val="000000"/>
                </a:solidFill>
              </a:rPr>
              <a:t>variables </a:t>
            </a:r>
            <a:r>
              <a:rPr lang="en" dirty="0">
                <a:solidFill>
                  <a:srgbClr val="000000"/>
                </a:solidFill>
              </a:rPr>
              <a:t>and </a:t>
            </a:r>
            <a:r>
              <a:rPr lang="en" b="1" dirty="0">
                <a:solidFill>
                  <a:srgbClr val="000000"/>
                </a:solidFill>
              </a:rPr>
              <a:t>placeholders</a:t>
            </a:r>
          </a:p>
          <a:p>
            <a:pPr lvl="1">
              <a:spcBef>
                <a:spcPts val="0"/>
              </a:spcBef>
            </a:pPr>
            <a:r>
              <a:rPr lang="en-US" dirty="0">
                <a:solidFill>
                  <a:srgbClr val="000000"/>
                </a:solidFill>
              </a:rPr>
              <a:t>D</a:t>
            </a:r>
            <a:r>
              <a:rPr lang="en" dirty="0" err="1">
                <a:solidFill>
                  <a:srgbClr val="000000"/>
                </a:solidFill>
              </a:rPr>
              <a:t>eploy</a:t>
            </a:r>
            <a:r>
              <a:rPr lang="en" dirty="0">
                <a:solidFill>
                  <a:srgbClr val="000000"/>
                </a:solidFill>
              </a:rPr>
              <a:t> the graph onto a </a:t>
            </a:r>
            <a:r>
              <a:rPr lang="en" b="1" dirty="0">
                <a:solidFill>
                  <a:srgbClr val="000000"/>
                </a:solidFill>
              </a:rPr>
              <a:t>session</a:t>
            </a:r>
            <a:r>
              <a:rPr lang="en" dirty="0">
                <a:solidFill>
                  <a:srgbClr val="000000"/>
                </a:solidFill>
              </a:rPr>
              <a:t>, </a:t>
            </a:r>
            <a:r>
              <a:rPr lang="en-US" dirty="0">
                <a:solidFill>
                  <a:srgbClr val="000000"/>
                </a:solidFill>
              </a:rPr>
              <a:t>i.e.,</a:t>
            </a:r>
            <a:r>
              <a:rPr lang="en" dirty="0">
                <a:solidFill>
                  <a:srgbClr val="000000"/>
                </a:solidFill>
              </a:rPr>
              <a:t> </a:t>
            </a:r>
            <a:r>
              <a:rPr lang="en" b="1" dirty="0">
                <a:solidFill>
                  <a:srgbClr val="000000"/>
                </a:solidFill>
              </a:rPr>
              <a:t>execution environment</a:t>
            </a:r>
          </a:p>
          <a:p>
            <a:endParaRPr lang="en-US" dirty="0"/>
          </a:p>
          <a:p>
            <a:r>
              <a:rPr lang="en-US" dirty="0"/>
              <a:t>Next: train model</a:t>
            </a:r>
          </a:p>
          <a:p>
            <a:pPr lvl="1"/>
            <a:r>
              <a:rPr lang="en-US" dirty="0"/>
              <a:t>Define loss function</a:t>
            </a:r>
          </a:p>
          <a:p>
            <a:pPr lvl="1"/>
            <a:r>
              <a:rPr lang="en-US" dirty="0"/>
              <a:t>Compute gradients</a:t>
            </a:r>
          </a:p>
          <a:p>
            <a:endParaRPr lang="en-US" dirty="0"/>
          </a:p>
        </p:txBody>
      </p:sp>
    </p:spTree>
    <p:extLst>
      <p:ext uri="{BB962C8B-B14F-4D97-AF65-F5344CB8AC3E}">
        <p14:creationId xmlns:p14="http://schemas.microsoft.com/office/powerpoint/2010/main" val="8878683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Defining loss</a:t>
            </a:r>
          </a:p>
        </p:txBody>
      </p:sp>
      <p:sp>
        <p:nvSpPr>
          <p:cNvPr id="3" name="Content Placeholder 2"/>
          <p:cNvSpPr>
            <a:spLocks noGrp="1"/>
          </p:cNvSpPr>
          <p:nvPr>
            <p:ph idx="1"/>
          </p:nvPr>
        </p:nvSpPr>
        <p:spPr>
          <a:xfrm>
            <a:off x="226484" y="1750485"/>
            <a:ext cx="11800416" cy="1517649"/>
          </a:xfrm>
        </p:spPr>
        <p:txBody>
          <a:bodyPr>
            <a:normAutofit fontScale="92500" lnSpcReduction="10000"/>
          </a:bodyPr>
          <a:lstStyle/>
          <a:p>
            <a:pPr>
              <a:lnSpc>
                <a:spcPct val="115000"/>
              </a:lnSpc>
              <a:spcBef>
                <a:spcPts val="0"/>
              </a:spcBef>
              <a:spcAft>
                <a:spcPts val="2133"/>
              </a:spcAft>
            </a:pPr>
            <a:r>
              <a:rPr lang="en" dirty="0">
                <a:solidFill>
                  <a:srgbClr val="000000"/>
                </a:solidFill>
              </a:rPr>
              <a:t>Use </a:t>
            </a:r>
            <a:r>
              <a:rPr lang="en" b="1" dirty="0">
                <a:solidFill>
                  <a:srgbClr val="000000"/>
                </a:solidFill>
              </a:rPr>
              <a:t>placeholder</a:t>
            </a:r>
            <a:r>
              <a:rPr lang="en" dirty="0">
                <a:solidFill>
                  <a:srgbClr val="000000"/>
                </a:solidFill>
              </a:rPr>
              <a:t> for </a:t>
            </a:r>
            <a:r>
              <a:rPr lang="en" b="1" dirty="0">
                <a:solidFill>
                  <a:srgbClr val="000000"/>
                </a:solidFill>
              </a:rPr>
              <a:t>labels</a:t>
            </a:r>
          </a:p>
          <a:p>
            <a:pPr>
              <a:lnSpc>
                <a:spcPct val="115000"/>
              </a:lnSpc>
              <a:spcBef>
                <a:spcPts val="0"/>
              </a:spcBef>
              <a:spcAft>
                <a:spcPts val="2133"/>
              </a:spcAft>
            </a:pPr>
            <a:r>
              <a:rPr lang="en" dirty="0">
                <a:solidFill>
                  <a:srgbClr val="000000"/>
                </a:solidFill>
              </a:rPr>
              <a:t>Build loss node using labels and </a:t>
            </a:r>
            <a:r>
              <a:rPr lang="en" b="1" dirty="0">
                <a:solidFill>
                  <a:srgbClr val="000000"/>
                </a:solidFill>
              </a:rPr>
              <a:t>prediction</a:t>
            </a:r>
          </a:p>
          <a:p>
            <a:endParaRPr lang="en-US" dirty="0"/>
          </a:p>
        </p:txBody>
      </p:sp>
      <p:sp>
        <p:nvSpPr>
          <p:cNvPr id="4" name="Shape 171"/>
          <p:cNvSpPr txBox="1"/>
          <p:nvPr/>
        </p:nvSpPr>
        <p:spPr>
          <a:xfrm>
            <a:off x="442933" y="3898400"/>
            <a:ext cx="11472000" cy="1820000"/>
          </a:xfrm>
          <a:prstGeom prst="rect">
            <a:avLst/>
          </a:prstGeom>
          <a:noFill/>
          <a:ln>
            <a:noFill/>
          </a:ln>
        </p:spPr>
        <p:txBody>
          <a:bodyPr lIns="121900" tIns="121900" rIns="121900" bIns="121900" anchor="t" anchorCtr="0">
            <a:noAutofit/>
          </a:bodyPr>
          <a:lstStyle/>
          <a:p>
            <a:pPr>
              <a:lnSpc>
                <a:spcPct val="110795"/>
              </a:lnSpc>
            </a:pPr>
            <a:r>
              <a:rPr lang="en" sz="2400" dirty="0">
                <a:solidFill>
                  <a:srgbClr val="333333"/>
                </a:solidFill>
                <a:latin typeface="Consolas"/>
                <a:ea typeface="Consolas"/>
                <a:cs typeface="Consolas"/>
                <a:sym typeface="Consolas"/>
              </a:rPr>
              <a:t>prediction = </a:t>
            </a:r>
            <a:r>
              <a:rPr lang="en" sz="2400" dirty="0" err="1">
                <a:solidFill>
                  <a:srgbClr val="333333"/>
                </a:solidFill>
                <a:latin typeface="Consolas"/>
                <a:ea typeface="Consolas"/>
                <a:cs typeface="Consolas"/>
                <a:sym typeface="Consolas"/>
              </a:rPr>
              <a:t>tf.nn.softmax</a:t>
            </a:r>
            <a:r>
              <a:rPr lang="en" sz="2400" dirty="0">
                <a:solidFill>
                  <a:srgbClr val="333333"/>
                </a:solidFill>
                <a:latin typeface="Consolas"/>
                <a:ea typeface="Consolas"/>
                <a:cs typeface="Consolas"/>
                <a:sym typeface="Consolas"/>
              </a:rPr>
              <a:t>(...)  #Output of neural network</a:t>
            </a:r>
          </a:p>
          <a:p>
            <a:pPr>
              <a:lnSpc>
                <a:spcPct val="110795"/>
              </a:lnSpc>
            </a:pPr>
            <a:r>
              <a:rPr lang="en" sz="2400" dirty="0">
                <a:solidFill>
                  <a:srgbClr val="333333"/>
                </a:solidFill>
                <a:latin typeface="Consolas"/>
                <a:ea typeface="Consolas"/>
                <a:cs typeface="Consolas"/>
                <a:sym typeface="Consolas"/>
              </a:rPr>
              <a:t>label = </a:t>
            </a:r>
            <a:r>
              <a:rPr lang="en" sz="2400" dirty="0" err="1">
                <a:solidFill>
                  <a:srgbClr val="37474F"/>
                </a:solidFill>
                <a:highlight>
                  <a:srgbClr val="F7F7F7"/>
                </a:highlight>
                <a:latin typeface="Consolas"/>
                <a:ea typeface="Consolas"/>
                <a:cs typeface="Consolas"/>
                <a:sym typeface="Consolas"/>
              </a:rPr>
              <a:t>tf.placeholder</a:t>
            </a:r>
            <a:r>
              <a:rPr lang="en" sz="2400" dirty="0">
                <a:solidFill>
                  <a:srgbClr val="37474F"/>
                </a:solidFill>
                <a:highlight>
                  <a:srgbClr val="F7F7F7"/>
                </a:highlight>
                <a:latin typeface="Consolas"/>
                <a:ea typeface="Consolas"/>
                <a:cs typeface="Consolas"/>
                <a:sym typeface="Consolas"/>
              </a:rPr>
              <a:t>(tf.float32, [</a:t>
            </a:r>
            <a:r>
              <a:rPr lang="en" sz="2400" dirty="0">
                <a:solidFill>
                  <a:srgbClr val="3B78E7"/>
                </a:solidFill>
                <a:highlight>
                  <a:srgbClr val="F7F7F7"/>
                </a:highlight>
                <a:latin typeface="Consolas"/>
                <a:ea typeface="Consolas"/>
                <a:cs typeface="Consolas"/>
                <a:sym typeface="Consolas"/>
              </a:rPr>
              <a:t>100</a:t>
            </a:r>
            <a:r>
              <a:rPr lang="en" sz="2400" dirty="0">
                <a:solidFill>
                  <a:srgbClr val="37474F"/>
                </a:solidFill>
                <a:highlight>
                  <a:srgbClr val="F7F7F7"/>
                </a:highlight>
                <a:latin typeface="Consolas"/>
                <a:ea typeface="Consolas"/>
                <a:cs typeface="Consolas"/>
                <a:sym typeface="Consolas"/>
              </a:rPr>
              <a:t>, </a:t>
            </a:r>
            <a:r>
              <a:rPr lang="en" sz="2400" dirty="0">
                <a:solidFill>
                  <a:srgbClr val="C53929"/>
                </a:solidFill>
                <a:highlight>
                  <a:srgbClr val="F7F7F7"/>
                </a:highlight>
                <a:latin typeface="Consolas"/>
                <a:ea typeface="Consolas"/>
                <a:cs typeface="Consolas"/>
                <a:sym typeface="Consolas"/>
              </a:rPr>
              <a:t>10</a:t>
            </a:r>
            <a:r>
              <a:rPr lang="en" sz="2400" dirty="0">
                <a:solidFill>
                  <a:srgbClr val="37474F"/>
                </a:solidFill>
                <a:highlight>
                  <a:srgbClr val="F7F7F7"/>
                </a:highlight>
                <a:latin typeface="Consolas"/>
                <a:ea typeface="Consolas"/>
                <a:cs typeface="Consolas"/>
                <a:sym typeface="Consolas"/>
              </a:rPr>
              <a:t>])</a:t>
            </a:r>
          </a:p>
          <a:p>
            <a:pPr>
              <a:lnSpc>
                <a:spcPct val="110795"/>
              </a:lnSpc>
            </a:pPr>
            <a:endParaRPr sz="2400" dirty="0">
              <a:solidFill>
                <a:srgbClr val="333333"/>
              </a:solidFill>
              <a:latin typeface="Consolas"/>
              <a:ea typeface="Consolas"/>
              <a:cs typeface="Consolas"/>
              <a:sym typeface="Consolas"/>
            </a:endParaRPr>
          </a:p>
          <a:p>
            <a:pPr>
              <a:lnSpc>
                <a:spcPct val="110795"/>
              </a:lnSpc>
            </a:pPr>
            <a:r>
              <a:rPr lang="en" sz="2400" dirty="0" err="1">
                <a:solidFill>
                  <a:srgbClr val="333333"/>
                </a:solidFill>
                <a:latin typeface="Consolas"/>
                <a:ea typeface="Consolas"/>
                <a:cs typeface="Consolas"/>
                <a:sym typeface="Consolas"/>
              </a:rPr>
              <a:t>cross_entropy</a:t>
            </a:r>
            <a:r>
              <a:rPr lang="en" sz="2400" dirty="0">
                <a:solidFill>
                  <a:srgbClr val="333333"/>
                </a:solidFill>
                <a:latin typeface="Consolas"/>
                <a:ea typeface="Consolas"/>
                <a:cs typeface="Consolas"/>
                <a:sym typeface="Consolas"/>
              </a:rPr>
              <a:t> = -</a:t>
            </a:r>
            <a:r>
              <a:rPr lang="en" sz="2400" dirty="0" err="1">
                <a:solidFill>
                  <a:srgbClr val="333333"/>
                </a:solidFill>
                <a:latin typeface="Consolas"/>
                <a:ea typeface="Consolas"/>
                <a:cs typeface="Consolas"/>
                <a:sym typeface="Consolas"/>
              </a:rPr>
              <a:t>tf.reduce_sum</a:t>
            </a:r>
            <a:r>
              <a:rPr lang="en" sz="2400" dirty="0">
                <a:solidFill>
                  <a:srgbClr val="333333"/>
                </a:solidFill>
                <a:latin typeface="Consolas"/>
                <a:ea typeface="Consolas"/>
                <a:cs typeface="Consolas"/>
                <a:sym typeface="Consolas"/>
              </a:rPr>
              <a:t>(label * </a:t>
            </a:r>
            <a:r>
              <a:rPr lang="en" sz="2400" dirty="0" err="1">
                <a:solidFill>
                  <a:srgbClr val="333333"/>
                </a:solidFill>
                <a:latin typeface="Consolas"/>
                <a:ea typeface="Consolas"/>
                <a:cs typeface="Consolas"/>
                <a:sym typeface="Consolas"/>
              </a:rPr>
              <a:t>tf.log</a:t>
            </a:r>
            <a:r>
              <a:rPr lang="en" sz="2400">
                <a:solidFill>
                  <a:srgbClr val="333333"/>
                </a:solidFill>
                <a:latin typeface="Consolas"/>
                <a:ea typeface="Consolas"/>
                <a:cs typeface="Consolas"/>
                <a:sym typeface="Consolas"/>
              </a:rPr>
              <a:t>(prediction), axis=1)</a:t>
            </a:r>
          </a:p>
          <a:p>
            <a:pPr>
              <a:lnSpc>
                <a:spcPct val="110795"/>
              </a:lnSpc>
            </a:pPr>
            <a:endParaRPr sz="2400" dirty="0">
              <a:solidFill>
                <a:srgbClr val="333333"/>
              </a:solidFill>
              <a:latin typeface="Consolas"/>
              <a:ea typeface="Consolas"/>
              <a:cs typeface="Consolas"/>
              <a:sym typeface="Consolas"/>
            </a:endParaRPr>
          </a:p>
          <a:p>
            <a:pPr>
              <a:lnSpc>
                <a:spcPct val="110795"/>
              </a:lnSpc>
            </a:pPr>
            <a:endParaRPr sz="2400" dirty="0">
              <a:solidFill>
                <a:srgbClr val="333333"/>
              </a:solidFill>
              <a:latin typeface="Consolas"/>
              <a:ea typeface="Consolas"/>
              <a:cs typeface="Consolas"/>
              <a:sym typeface="Consolas"/>
            </a:endParaRPr>
          </a:p>
          <a:p>
            <a:endParaRPr sz="1400" dirty="0">
              <a:solidFill>
                <a:srgbClr val="37474F"/>
              </a:solidFill>
              <a:highlight>
                <a:srgbClr val="F7F7F7"/>
              </a:highlight>
              <a:latin typeface="Verdana"/>
              <a:ea typeface="Verdana"/>
              <a:cs typeface="Verdana"/>
              <a:sym typeface="Verdana"/>
            </a:endParaRPr>
          </a:p>
          <a:p>
            <a:pPr>
              <a:lnSpc>
                <a:spcPct val="110795"/>
              </a:lnSpc>
            </a:pPr>
            <a:endParaRPr sz="2400" dirty="0">
              <a:solidFill>
                <a:srgbClr val="333333"/>
              </a:solidFill>
              <a:latin typeface="Consolas"/>
              <a:ea typeface="Consolas"/>
              <a:cs typeface="Consolas"/>
              <a:sym typeface="Consolas"/>
            </a:endParaRPr>
          </a:p>
        </p:txBody>
      </p:sp>
    </p:spTree>
    <p:extLst>
      <p:ext uri="{BB962C8B-B14F-4D97-AF65-F5344CB8AC3E}">
        <p14:creationId xmlns:p14="http://schemas.microsoft.com/office/powerpoint/2010/main" val="4348536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Gradient computation: Backpropagation</a:t>
            </a:r>
          </a:p>
        </p:txBody>
      </p:sp>
      <p:sp>
        <p:nvSpPr>
          <p:cNvPr id="4" name="Shape 179"/>
          <p:cNvSpPr txBox="1"/>
          <p:nvPr/>
        </p:nvSpPr>
        <p:spPr>
          <a:xfrm>
            <a:off x="0" y="1717100"/>
            <a:ext cx="12177600" cy="608000"/>
          </a:xfrm>
          <a:prstGeom prst="rect">
            <a:avLst/>
          </a:prstGeom>
          <a:noFill/>
          <a:ln>
            <a:noFill/>
          </a:ln>
        </p:spPr>
        <p:txBody>
          <a:bodyPr lIns="121900" tIns="121900" rIns="121900" bIns="121900" anchor="t" anchorCtr="0">
            <a:noAutofit/>
          </a:bodyPr>
          <a:lstStyle/>
          <a:p>
            <a:pPr algn="ctr">
              <a:lnSpc>
                <a:spcPct val="110795"/>
              </a:lnSpc>
            </a:pPr>
            <a:r>
              <a:rPr lang="en" sz="2133" dirty="0" err="1">
                <a:solidFill>
                  <a:srgbClr val="333333"/>
                </a:solidFill>
                <a:latin typeface="Consolas"/>
                <a:ea typeface="Consolas"/>
                <a:cs typeface="Consolas"/>
                <a:sym typeface="Consolas"/>
              </a:rPr>
              <a:t>train_step</a:t>
            </a:r>
            <a:r>
              <a:rPr lang="en" sz="2133" dirty="0">
                <a:solidFill>
                  <a:srgbClr val="333333"/>
                </a:solidFill>
                <a:latin typeface="Consolas"/>
                <a:ea typeface="Consolas"/>
                <a:cs typeface="Consolas"/>
                <a:sym typeface="Consolas"/>
              </a:rPr>
              <a:t> = </a:t>
            </a:r>
            <a:r>
              <a:rPr lang="en" sz="2133" dirty="0" err="1">
                <a:solidFill>
                  <a:srgbClr val="333333"/>
                </a:solidFill>
                <a:latin typeface="Consolas"/>
                <a:ea typeface="Consolas"/>
                <a:cs typeface="Consolas"/>
                <a:sym typeface="Consolas"/>
              </a:rPr>
              <a:t>tf.train.GradientDescentOptimizer</a:t>
            </a:r>
            <a:r>
              <a:rPr lang="en" sz="2133" dirty="0">
                <a:solidFill>
                  <a:srgbClr val="333333"/>
                </a:solidFill>
                <a:latin typeface="Consolas"/>
                <a:ea typeface="Consolas"/>
                <a:cs typeface="Consolas"/>
                <a:sym typeface="Consolas"/>
              </a:rPr>
              <a:t>(0.5).minimize(</a:t>
            </a:r>
            <a:r>
              <a:rPr lang="en" sz="2133" dirty="0" err="1">
                <a:solidFill>
                  <a:srgbClr val="333333"/>
                </a:solidFill>
                <a:latin typeface="Consolas"/>
                <a:ea typeface="Consolas"/>
                <a:cs typeface="Consolas"/>
                <a:sym typeface="Consolas"/>
              </a:rPr>
              <a:t>cross_entropy</a:t>
            </a:r>
            <a:r>
              <a:rPr lang="en" sz="2133" dirty="0">
                <a:solidFill>
                  <a:srgbClr val="333333"/>
                </a:solidFill>
                <a:latin typeface="Consolas"/>
                <a:ea typeface="Consolas"/>
                <a:cs typeface="Consolas"/>
                <a:sym typeface="Consolas"/>
              </a:rPr>
              <a:t>)</a:t>
            </a:r>
          </a:p>
          <a:p>
            <a:endParaRPr sz="2400" dirty="0"/>
          </a:p>
        </p:txBody>
      </p:sp>
      <p:sp>
        <p:nvSpPr>
          <p:cNvPr id="5" name="Shape 180"/>
          <p:cNvSpPr txBox="1">
            <a:spLocks/>
          </p:cNvSpPr>
          <p:nvPr/>
        </p:nvSpPr>
        <p:spPr bwMode="auto">
          <a:xfrm>
            <a:off x="105000" y="2620267"/>
            <a:ext cx="12072600" cy="1631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21900" tIns="121900" rIns="121900" bIns="121900" numCol="1" anchor="t" anchorCtr="0" compatLnSpc="1">
            <a:prstTxWarp prst="textNoShape">
              <a:avLst/>
            </a:prstTxWarp>
            <a:noAutofit/>
          </a:bodyPr>
          <a:lstStyle>
            <a:lvl1pPr marL="0" indent="0" algn="l" defTabSz="457200" rtl="0" eaLnBrk="0" fontAlgn="base" hangingPunct="0">
              <a:lnSpc>
                <a:spcPct val="100000"/>
              </a:lnSpc>
              <a:spcBef>
                <a:spcPct val="20000"/>
              </a:spcBef>
              <a:spcAft>
                <a:spcPct val="0"/>
              </a:spcAft>
              <a:buSzPct val="90000"/>
              <a:buFont typeface="Arial" pitchFamily="34" charset="0"/>
              <a:defRPr sz="2400" b="0" i="0" kern="1200">
                <a:solidFill>
                  <a:srgbClr val="404040"/>
                </a:solidFill>
                <a:latin typeface="Helvetica Neue Light" charset="0"/>
                <a:ea typeface="Helvetica Neue Light" charset="0"/>
                <a:cs typeface="Helvetica Neue Light" charset="0"/>
              </a:defRPr>
            </a:lvl1pPr>
            <a:lvl2pPr marL="628650" indent="-171450" algn="l" defTabSz="457200" rtl="0" eaLnBrk="0" fontAlgn="base" hangingPunct="0">
              <a:lnSpc>
                <a:spcPct val="100000"/>
              </a:lnSpc>
              <a:spcBef>
                <a:spcPct val="20000"/>
              </a:spcBef>
              <a:spcAft>
                <a:spcPct val="0"/>
              </a:spcAft>
              <a:buSzPct val="90000"/>
              <a:buFont typeface="Arial" pitchFamily="34" charset="0"/>
              <a:buChar char="•"/>
              <a:defRPr sz="2000" b="0" i="0" kern="1200">
                <a:solidFill>
                  <a:srgbClr val="404040"/>
                </a:solidFill>
                <a:latin typeface="Helvetica Neue Light" charset="0"/>
                <a:ea typeface="Helvetica Neue Light" charset="0"/>
                <a:cs typeface="Helvetica Neue Light" charset="0"/>
              </a:defRPr>
            </a:lvl2pPr>
            <a:lvl3pPr marL="1089025" indent="-174625" algn="l" defTabSz="457200" rtl="0" eaLnBrk="0" fontAlgn="base" hangingPunct="0">
              <a:lnSpc>
                <a:spcPct val="100000"/>
              </a:lnSpc>
              <a:spcBef>
                <a:spcPct val="20000"/>
              </a:spcBef>
              <a:spcAft>
                <a:spcPct val="0"/>
              </a:spcAft>
              <a:buSzPct val="100000"/>
              <a:buFont typeface="Lucida Grande" charset="0"/>
              <a:buChar char="–"/>
              <a:defRPr b="0" i="0" kern="1200">
                <a:solidFill>
                  <a:srgbClr val="404040"/>
                </a:solidFill>
                <a:latin typeface="Helvetica Neue Light" charset="0"/>
                <a:ea typeface="Helvetica Neue Light" charset="0"/>
                <a:cs typeface="Helvetica Neue Light" charset="0"/>
              </a:defRPr>
            </a:lvl3pPr>
            <a:lvl4pPr marL="1541463" indent="-169863" algn="l" defTabSz="457200" rtl="0" eaLnBrk="0" fontAlgn="base" hangingPunct="0">
              <a:lnSpc>
                <a:spcPct val="100000"/>
              </a:lnSpc>
              <a:spcBef>
                <a:spcPct val="20000"/>
              </a:spcBef>
              <a:spcAft>
                <a:spcPct val="0"/>
              </a:spcAft>
              <a:buSzPct val="90000"/>
              <a:buFont typeface="Arial" pitchFamily="34" charset="0"/>
              <a:buChar char="•"/>
              <a:defRPr b="0" i="0" kern="1200">
                <a:solidFill>
                  <a:srgbClr val="404040"/>
                </a:solidFill>
                <a:latin typeface="Helvetica Neue Light" charset="0"/>
                <a:ea typeface="Helvetica Neue Light" charset="0"/>
                <a:cs typeface="Helvetica Neue Light" charset="0"/>
              </a:defRPr>
            </a:lvl4pPr>
            <a:lvl5pPr marL="2001838" indent="-173038" algn="l" defTabSz="457200" rtl="0" eaLnBrk="0" fontAlgn="base" hangingPunct="0">
              <a:lnSpc>
                <a:spcPct val="100000"/>
              </a:lnSpc>
              <a:spcBef>
                <a:spcPct val="20000"/>
              </a:spcBef>
              <a:spcAft>
                <a:spcPct val="0"/>
              </a:spcAft>
              <a:buFont typeface="Lucida Grande" charset="0"/>
              <a:buChar char="-"/>
              <a:defRPr b="0" i="0" kern="1200">
                <a:solidFill>
                  <a:srgbClr val="404040"/>
                </a:solidFill>
                <a:latin typeface="Helvetica Neue Light" charset="0"/>
                <a:ea typeface="Helvetica Neue Light" charset="0"/>
                <a:cs typeface="Helvetica Neue Light"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609585" indent="-304792">
              <a:spcBef>
                <a:spcPts val="0"/>
              </a:spcBef>
            </a:pPr>
            <a:r>
              <a:rPr lang="en" sz="2667" dirty="0" err="1">
                <a:latin typeface="Consolas"/>
                <a:ea typeface="Consolas"/>
                <a:cs typeface="Consolas"/>
                <a:sym typeface="Consolas"/>
              </a:rPr>
              <a:t>tf.train.GradientDescentOptimizer</a:t>
            </a:r>
            <a:r>
              <a:rPr lang="en" sz="2667" dirty="0"/>
              <a:t> is an </a:t>
            </a:r>
            <a:r>
              <a:rPr lang="en" sz="2667" b="1" dirty="0"/>
              <a:t>Optimizer</a:t>
            </a:r>
            <a:r>
              <a:rPr lang="en" sz="2667" dirty="0"/>
              <a:t> object</a:t>
            </a:r>
            <a:endParaRPr lang="en-US" sz="2667" dirty="0"/>
          </a:p>
          <a:p>
            <a:pPr marL="609585" indent="-304792">
              <a:spcBef>
                <a:spcPts val="0"/>
              </a:spcBef>
            </a:pPr>
            <a:endParaRPr lang="en" sz="2667" dirty="0"/>
          </a:p>
          <a:p>
            <a:pPr marL="609585" indent="-304792">
              <a:spcBef>
                <a:spcPts val="0"/>
              </a:spcBef>
            </a:pPr>
            <a:r>
              <a:rPr lang="en" sz="2667" dirty="0" err="1">
                <a:latin typeface="Consolas"/>
                <a:ea typeface="Consolas"/>
                <a:cs typeface="Consolas"/>
                <a:sym typeface="Consolas"/>
              </a:rPr>
              <a:t>tf.train.GradientDescentOptimizer</a:t>
            </a:r>
            <a:r>
              <a:rPr lang="en" sz="2667" dirty="0">
                <a:latin typeface="Consolas"/>
                <a:ea typeface="Consolas"/>
                <a:cs typeface="Consolas"/>
                <a:sym typeface="Consolas"/>
              </a:rPr>
              <a:t>(</a:t>
            </a:r>
            <a:r>
              <a:rPr lang="en" sz="2667" dirty="0" err="1">
                <a:latin typeface="Consolas"/>
                <a:ea typeface="Consolas"/>
                <a:cs typeface="Consolas"/>
                <a:sym typeface="Consolas"/>
              </a:rPr>
              <a:t>lr</a:t>
            </a:r>
            <a:r>
              <a:rPr lang="en" sz="2667" dirty="0">
                <a:latin typeface="Consolas"/>
                <a:ea typeface="Consolas"/>
                <a:cs typeface="Consolas"/>
                <a:sym typeface="Consolas"/>
              </a:rPr>
              <a:t>).minimize(</a:t>
            </a:r>
            <a:r>
              <a:rPr lang="en" sz="2667" dirty="0" err="1">
                <a:latin typeface="Consolas"/>
                <a:ea typeface="Consolas"/>
                <a:cs typeface="Consolas"/>
                <a:sym typeface="Consolas"/>
              </a:rPr>
              <a:t>cross_entropy</a:t>
            </a:r>
            <a:r>
              <a:rPr lang="en" sz="2667" dirty="0">
                <a:latin typeface="Consolas"/>
                <a:ea typeface="Consolas"/>
                <a:cs typeface="Consolas"/>
                <a:sym typeface="Consolas"/>
              </a:rPr>
              <a:t>) </a:t>
            </a:r>
            <a:r>
              <a:rPr lang="en" sz="2667" dirty="0"/>
              <a:t>adds optimization </a:t>
            </a:r>
            <a:r>
              <a:rPr lang="en" sz="2667" b="1" dirty="0"/>
              <a:t>operation</a:t>
            </a:r>
            <a:r>
              <a:rPr lang="en" sz="2667" dirty="0"/>
              <a:t> to computation graph</a:t>
            </a:r>
          </a:p>
          <a:p>
            <a:pPr algn="ctr">
              <a:spcBef>
                <a:spcPts val="0"/>
              </a:spcBef>
            </a:pPr>
            <a:endParaRPr lang="en" sz="2667" b="1" dirty="0">
              <a:solidFill>
                <a:srgbClr val="000000"/>
              </a:solidFill>
            </a:endParaRPr>
          </a:p>
        </p:txBody>
      </p:sp>
      <p:sp>
        <p:nvSpPr>
          <p:cNvPr id="6" name="Shape 182"/>
          <p:cNvSpPr txBox="1">
            <a:spLocks/>
          </p:cNvSpPr>
          <p:nvPr/>
        </p:nvSpPr>
        <p:spPr bwMode="auto">
          <a:xfrm>
            <a:off x="293767" y="4547033"/>
            <a:ext cx="11849200" cy="20400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21900" tIns="121900" rIns="121900" bIns="121900" numCol="1" anchor="t" anchorCtr="0" compatLnSpc="1">
            <a:prstTxWarp prst="textNoShape">
              <a:avLst/>
            </a:prstTxWarp>
            <a:noAutofit/>
          </a:bodyPr>
          <a:lstStyle>
            <a:lvl1pPr marL="0" indent="0" algn="l" defTabSz="457200" rtl="0" eaLnBrk="0" fontAlgn="base" hangingPunct="0">
              <a:lnSpc>
                <a:spcPct val="100000"/>
              </a:lnSpc>
              <a:spcBef>
                <a:spcPct val="20000"/>
              </a:spcBef>
              <a:spcAft>
                <a:spcPct val="0"/>
              </a:spcAft>
              <a:buSzPct val="90000"/>
              <a:buFont typeface="Arial" pitchFamily="34" charset="0"/>
              <a:defRPr sz="2400" b="0" i="0" kern="1200">
                <a:solidFill>
                  <a:srgbClr val="404040"/>
                </a:solidFill>
                <a:latin typeface="Helvetica Neue Light" charset="0"/>
                <a:ea typeface="Helvetica Neue Light" charset="0"/>
                <a:cs typeface="Helvetica Neue Light" charset="0"/>
              </a:defRPr>
            </a:lvl1pPr>
            <a:lvl2pPr marL="628650" indent="-171450" algn="l" defTabSz="457200" rtl="0" eaLnBrk="0" fontAlgn="base" hangingPunct="0">
              <a:lnSpc>
                <a:spcPct val="100000"/>
              </a:lnSpc>
              <a:spcBef>
                <a:spcPct val="20000"/>
              </a:spcBef>
              <a:spcAft>
                <a:spcPct val="0"/>
              </a:spcAft>
              <a:buSzPct val="90000"/>
              <a:buFont typeface="Arial" pitchFamily="34" charset="0"/>
              <a:buChar char="•"/>
              <a:defRPr sz="2000" b="0" i="0" kern="1200">
                <a:solidFill>
                  <a:srgbClr val="404040"/>
                </a:solidFill>
                <a:latin typeface="Helvetica Neue Light" charset="0"/>
                <a:ea typeface="Helvetica Neue Light" charset="0"/>
                <a:cs typeface="Helvetica Neue Light" charset="0"/>
              </a:defRPr>
            </a:lvl2pPr>
            <a:lvl3pPr marL="1089025" indent="-174625" algn="l" defTabSz="457200" rtl="0" eaLnBrk="0" fontAlgn="base" hangingPunct="0">
              <a:lnSpc>
                <a:spcPct val="100000"/>
              </a:lnSpc>
              <a:spcBef>
                <a:spcPct val="20000"/>
              </a:spcBef>
              <a:spcAft>
                <a:spcPct val="0"/>
              </a:spcAft>
              <a:buSzPct val="100000"/>
              <a:buFont typeface="Lucida Grande" charset="0"/>
              <a:buChar char="–"/>
              <a:defRPr b="0" i="0" kern="1200">
                <a:solidFill>
                  <a:srgbClr val="404040"/>
                </a:solidFill>
                <a:latin typeface="Helvetica Neue Light" charset="0"/>
                <a:ea typeface="Helvetica Neue Light" charset="0"/>
                <a:cs typeface="Helvetica Neue Light" charset="0"/>
              </a:defRPr>
            </a:lvl3pPr>
            <a:lvl4pPr marL="1541463" indent="-169863" algn="l" defTabSz="457200" rtl="0" eaLnBrk="0" fontAlgn="base" hangingPunct="0">
              <a:lnSpc>
                <a:spcPct val="100000"/>
              </a:lnSpc>
              <a:spcBef>
                <a:spcPct val="20000"/>
              </a:spcBef>
              <a:spcAft>
                <a:spcPct val="0"/>
              </a:spcAft>
              <a:buSzPct val="90000"/>
              <a:buFont typeface="Arial" pitchFamily="34" charset="0"/>
              <a:buChar char="•"/>
              <a:defRPr b="0" i="0" kern="1200">
                <a:solidFill>
                  <a:srgbClr val="404040"/>
                </a:solidFill>
                <a:latin typeface="Helvetica Neue Light" charset="0"/>
                <a:ea typeface="Helvetica Neue Light" charset="0"/>
                <a:cs typeface="Helvetica Neue Light" charset="0"/>
              </a:defRPr>
            </a:lvl4pPr>
            <a:lvl5pPr marL="2001838" indent="-173038" algn="l" defTabSz="457200" rtl="0" eaLnBrk="0" fontAlgn="base" hangingPunct="0">
              <a:lnSpc>
                <a:spcPct val="100000"/>
              </a:lnSpc>
              <a:spcBef>
                <a:spcPct val="20000"/>
              </a:spcBef>
              <a:spcAft>
                <a:spcPct val="0"/>
              </a:spcAft>
              <a:buFont typeface="Lucida Grande" charset="0"/>
              <a:buChar char="-"/>
              <a:defRPr b="0" i="0" kern="1200">
                <a:solidFill>
                  <a:srgbClr val="404040"/>
                </a:solidFill>
                <a:latin typeface="Helvetica Neue Light" charset="0"/>
                <a:ea typeface="Helvetica Neue Light" charset="0"/>
                <a:cs typeface="Helvetica Neue Light"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0"/>
              </a:spcBef>
            </a:pPr>
            <a:r>
              <a:rPr lang="en-US" sz="3200" dirty="0" err="1">
                <a:solidFill>
                  <a:srgbClr val="000000"/>
                </a:solidFill>
              </a:rPr>
              <a:t>TensorFlow</a:t>
            </a:r>
            <a:r>
              <a:rPr lang="en-US" sz="3200" dirty="0">
                <a:solidFill>
                  <a:srgbClr val="000000"/>
                </a:solidFill>
              </a:rPr>
              <a:t> graph </a:t>
            </a:r>
            <a:r>
              <a:rPr lang="en-US" sz="3200" b="1" dirty="0">
                <a:solidFill>
                  <a:srgbClr val="000000"/>
                </a:solidFill>
              </a:rPr>
              <a:t>nodes</a:t>
            </a:r>
            <a:r>
              <a:rPr lang="en-US" sz="3200" dirty="0">
                <a:solidFill>
                  <a:srgbClr val="000000"/>
                </a:solidFill>
              </a:rPr>
              <a:t> have </a:t>
            </a:r>
            <a:r>
              <a:rPr lang="en-US" sz="3200" b="1" dirty="0">
                <a:solidFill>
                  <a:srgbClr val="000000"/>
                </a:solidFill>
              </a:rPr>
              <a:t>attached gradient operations</a:t>
            </a:r>
          </a:p>
          <a:p>
            <a:pPr>
              <a:spcBef>
                <a:spcPts val="0"/>
              </a:spcBef>
            </a:pPr>
            <a:r>
              <a:rPr lang="en-US" sz="3200" dirty="0">
                <a:solidFill>
                  <a:srgbClr val="000000"/>
                </a:solidFill>
              </a:rPr>
              <a:t>Gradient with respect to </a:t>
            </a:r>
            <a:r>
              <a:rPr lang="en-US" sz="3200" b="1" dirty="0">
                <a:solidFill>
                  <a:srgbClr val="000000"/>
                </a:solidFill>
              </a:rPr>
              <a:t>parameters</a:t>
            </a:r>
            <a:r>
              <a:rPr lang="en-US" sz="3200" dirty="0">
                <a:solidFill>
                  <a:srgbClr val="000000"/>
                </a:solidFill>
              </a:rPr>
              <a:t> computed with </a:t>
            </a:r>
            <a:r>
              <a:rPr lang="en-US" sz="3200" b="1" dirty="0">
                <a:solidFill>
                  <a:srgbClr val="000000"/>
                </a:solidFill>
              </a:rPr>
              <a:t>backpropagation </a:t>
            </a:r>
            <a:r>
              <a:rPr lang="mr-IN" sz="3200" b="1" dirty="0">
                <a:solidFill>
                  <a:srgbClr val="000000"/>
                </a:solidFill>
              </a:rPr>
              <a:t>…</a:t>
            </a:r>
            <a:r>
              <a:rPr lang="en-US" sz="3200" b="1" dirty="0">
                <a:solidFill>
                  <a:srgbClr val="000000"/>
                </a:solidFill>
              </a:rPr>
              <a:t> automatically</a:t>
            </a:r>
          </a:p>
        </p:txBody>
      </p:sp>
    </p:spTree>
    <p:extLst>
      <p:ext uri="{BB962C8B-B14F-4D97-AF65-F5344CB8AC3E}">
        <p14:creationId xmlns:p14="http://schemas.microsoft.com/office/powerpoint/2010/main" val="905105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Principles</a:t>
            </a:r>
          </a:p>
        </p:txBody>
      </p:sp>
      <p:sp>
        <p:nvSpPr>
          <p:cNvPr id="3" name="Content Placeholder 2"/>
          <p:cNvSpPr>
            <a:spLocks noGrp="1"/>
          </p:cNvSpPr>
          <p:nvPr>
            <p:ph idx="1"/>
          </p:nvPr>
        </p:nvSpPr>
        <p:spPr>
          <a:xfrm>
            <a:off x="226484" y="1418167"/>
            <a:ext cx="11800416" cy="4857751"/>
          </a:xfrm>
        </p:spPr>
        <p:txBody>
          <a:bodyPr/>
          <a:lstStyle/>
          <a:p>
            <a:r>
              <a:rPr lang="en-US" dirty="0"/>
              <a:t>Dataflow graphs of primitive operators</a:t>
            </a:r>
          </a:p>
          <a:p>
            <a:pPr lvl="2"/>
            <a:endParaRPr lang="en-US" sz="1333" dirty="0"/>
          </a:p>
          <a:p>
            <a:r>
              <a:rPr lang="en-US" dirty="0"/>
              <a:t>Deferred execution (two phases)</a:t>
            </a:r>
          </a:p>
          <a:p>
            <a:pPr marL="1219170" lvl="1" indent="-609585">
              <a:buFont typeface="+mj-lt"/>
              <a:buAutoNum type="arabicPeriod"/>
            </a:pPr>
            <a:r>
              <a:rPr lang="en-US" dirty="0"/>
              <a:t>Define program i.e., symbolic dataflow graph w/ placeholders</a:t>
            </a:r>
          </a:p>
          <a:p>
            <a:pPr marL="1219170" lvl="1" indent="-609585">
              <a:buFont typeface="+mj-lt"/>
              <a:buAutoNum type="arabicPeriod"/>
            </a:pPr>
            <a:r>
              <a:rPr lang="en-US" dirty="0"/>
              <a:t>Executes optimized version of program on set of available devices</a:t>
            </a:r>
          </a:p>
          <a:p>
            <a:pPr lvl="1"/>
            <a:endParaRPr lang="en-US" sz="1333" dirty="0"/>
          </a:p>
          <a:p>
            <a:r>
              <a:rPr lang="en-US" dirty="0"/>
              <a:t>Common abstraction for heterogeneous accelerators</a:t>
            </a:r>
          </a:p>
          <a:p>
            <a:pPr marL="1219170" lvl="1" indent="-609585">
              <a:buFont typeface="+mj-lt"/>
              <a:buAutoNum type="arabicPeriod"/>
            </a:pPr>
            <a:r>
              <a:rPr lang="en-US" dirty="0"/>
              <a:t>Issue a kernel for execution</a:t>
            </a:r>
          </a:p>
          <a:p>
            <a:pPr marL="1219170" lvl="1" indent="-609585">
              <a:buFont typeface="+mj-lt"/>
              <a:buAutoNum type="arabicPeriod"/>
            </a:pPr>
            <a:r>
              <a:rPr lang="en-US" dirty="0"/>
              <a:t>Allocate memory for inputs and outputs</a:t>
            </a:r>
          </a:p>
          <a:p>
            <a:pPr marL="1219170" lvl="1" indent="-609585">
              <a:buFont typeface="+mj-lt"/>
              <a:buAutoNum type="arabicPeriod"/>
            </a:pPr>
            <a:r>
              <a:rPr lang="en-US" dirty="0"/>
              <a:t>Transfer buffers to and from host memory</a:t>
            </a:r>
          </a:p>
        </p:txBody>
      </p:sp>
    </p:spTree>
    <p:extLst>
      <p:ext uri="{BB962C8B-B14F-4D97-AF65-F5344CB8AC3E}">
        <p14:creationId xmlns:p14="http://schemas.microsoft.com/office/powerpoint/2010/main" val="792888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Perceptron</a:t>
            </a:r>
          </a:p>
        </p:txBody>
      </p:sp>
      <p:sp>
        <p:nvSpPr>
          <p:cNvPr id="3" name="Content Placeholder 2"/>
          <p:cNvSpPr>
            <a:spLocks noGrp="1"/>
          </p:cNvSpPr>
          <p:nvPr>
            <p:ph idx="1"/>
          </p:nvPr>
        </p:nvSpPr>
        <p:spPr>
          <a:xfrm>
            <a:off x="226484" y="1581151"/>
            <a:ext cx="11800416" cy="1178983"/>
          </a:xfrm>
        </p:spPr>
        <p:txBody>
          <a:bodyPr/>
          <a:lstStyle/>
          <a:p>
            <a:r>
              <a:rPr lang="en-US" dirty="0"/>
              <a:t>Invented by Frank Rosenblatt (1957):  simplified mathematical model of how the neurons in our brains operate</a:t>
            </a:r>
          </a:p>
        </p:txBody>
      </p:sp>
      <p:pic>
        <p:nvPicPr>
          <p:cNvPr id="4" name="Picture 3"/>
          <p:cNvPicPr>
            <a:picLocks noChangeAspect="1"/>
          </p:cNvPicPr>
          <p:nvPr/>
        </p:nvPicPr>
        <p:blipFill>
          <a:blip r:embed="rId2"/>
          <a:stretch>
            <a:fillRect/>
          </a:stretch>
        </p:blipFill>
        <p:spPr>
          <a:xfrm>
            <a:off x="73026" y="2827867"/>
            <a:ext cx="12107333" cy="3657600"/>
          </a:xfrm>
          <a:prstGeom prst="rect">
            <a:avLst/>
          </a:prstGeom>
        </p:spPr>
      </p:pic>
      <p:sp>
        <p:nvSpPr>
          <p:cNvPr id="5" name="TextBox 4"/>
          <p:cNvSpPr txBox="1"/>
          <p:nvPr/>
        </p:nvSpPr>
        <p:spPr>
          <a:xfrm>
            <a:off x="1115531" y="6447631"/>
            <a:ext cx="10428945"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a:t>
            </a:r>
            <a:r>
              <a:rPr lang="en-US" sz="1867" dirty="0" err="1">
                <a:latin typeface="Helvetica Neue" charset="0"/>
                <a:ea typeface="Helvetica Neue" charset="0"/>
                <a:cs typeface="Helvetica Neue" charset="0"/>
              </a:rPr>
              <a:t>www.andreykurenkov.com</a:t>
            </a:r>
            <a:r>
              <a:rPr lang="en-US" sz="1867" dirty="0">
                <a:latin typeface="Helvetica Neue" charset="0"/>
                <a:ea typeface="Helvetica Neue" charset="0"/>
                <a:cs typeface="Helvetica Neue" charset="0"/>
              </a:rPr>
              <a:t>/writing/</a:t>
            </a:r>
            <a:r>
              <a:rPr lang="en-US" sz="1867" dirty="0" err="1">
                <a:latin typeface="Helvetica Neue" charset="0"/>
                <a:ea typeface="Helvetica Neue" charset="0"/>
                <a:cs typeface="Helvetica Neue" charset="0"/>
              </a:rPr>
              <a:t>ai</a:t>
            </a:r>
            <a:r>
              <a:rPr lang="en-US" sz="1867" dirty="0">
                <a:latin typeface="Helvetica Neue" charset="0"/>
                <a:ea typeface="Helvetica Neue" charset="0"/>
                <a:cs typeface="Helvetica Neue" charset="0"/>
              </a:rPr>
              <a:t>/a-brief-history-of-neural-nets-and-deep-learning/</a:t>
            </a:r>
          </a:p>
        </p:txBody>
      </p:sp>
    </p:spTree>
    <p:extLst>
      <p:ext uri="{BB962C8B-B14F-4D97-AF65-F5344CB8AC3E}">
        <p14:creationId xmlns:p14="http://schemas.microsoft.com/office/powerpoint/2010/main" val="13363427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Dynamic Flow Control</a:t>
            </a:r>
          </a:p>
        </p:txBody>
      </p:sp>
      <p:sp>
        <p:nvSpPr>
          <p:cNvPr id="3" name="Content Placeholder 2"/>
          <p:cNvSpPr>
            <a:spLocks noGrp="1"/>
          </p:cNvSpPr>
          <p:nvPr>
            <p:ph idx="1"/>
          </p:nvPr>
        </p:nvSpPr>
        <p:spPr/>
        <p:txBody>
          <a:bodyPr/>
          <a:lstStyle/>
          <a:p>
            <a:r>
              <a:rPr lang="en-US" b="1" dirty="0"/>
              <a:t>Problem</a:t>
            </a:r>
            <a:r>
              <a:rPr lang="en-US" dirty="0"/>
              <a:t>: support ML </a:t>
            </a:r>
            <a:r>
              <a:rPr lang="en-US" dirty="0" err="1"/>
              <a:t>algos</a:t>
            </a:r>
            <a:r>
              <a:rPr lang="en-US" dirty="0"/>
              <a:t> that contain conditional and iterative control flow, e.g.  </a:t>
            </a:r>
          </a:p>
          <a:p>
            <a:pPr lvl="1"/>
            <a:r>
              <a:rPr lang="en-US" dirty="0"/>
              <a:t>Recurrent Neural Networks (RNNs)</a:t>
            </a:r>
          </a:p>
          <a:p>
            <a:pPr lvl="1"/>
            <a:r>
              <a:rPr lang="en-US" dirty="0"/>
              <a:t>Long-Short Term Memory (LSTM)</a:t>
            </a:r>
          </a:p>
          <a:p>
            <a:endParaRPr lang="en-US" dirty="0"/>
          </a:p>
          <a:p>
            <a:r>
              <a:rPr lang="en-US" b="1" dirty="0"/>
              <a:t>Solution</a:t>
            </a:r>
            <a:r>
              <a:rPr lang="en-US" dirty="0"/>
              <a:t>: Add conditional (if statement) and iterative (while loop) programming constructs</a:t>
            </a:r>
          </a:p>
        </p:txBody>
      </p:sp>
    </p:spTree>
    <p:extLst>
      <p:ext uri="{BB962C8B-B14F-4D97-AF65-F5344CB8AC3E}">
        <p14:creationId xmlns:p14="http://schemas.microsoft.com/office/powerpoint/2010/main" val="2064825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TensorFlow</a:t>
            </a:r>
            <a:r>
              <a:rPr lang="en-US" dirty="0"/>
              <a:t> high-level architecture</a:t>
            </a:r>
          </a:p>
        </p:txBody>
      </p:sp>
      <p:sp>
        <p:nvSpPr>
          <p:cNvPr id="3" name="Content Placeholder 2"/>
          <p:cNvSpPr>
            <a:spLocks noGrp="1"/>
          </p:cNvSpPr>
          <p:nvPr>
            <p:ph idx="1"/>
          </p:nvPr>
        </p:nvSpPr>
        <p:spPr>
          <a:xfrm>
            <a:off x="226484" y="1418168"/>
            <a:ext cx="11800416" cy="1288681"/>
          </a:xfrm>
        </p:spPr>
        <p:txBody>
          <a:bodyPr>
            <a:normAutofit fontScale="77500" lnSpcReduction="20000"/>
          </a:bodyPr>
          <a:lstStyle/>
          <a:p>
            <a:r>
              <a:rPr lang="en-US" dirty="0"/>
              <a:t>Core in C++</a:t>
            </a:r>
          </a:p>
          <a:p>
            <a:pPr lvl="1"/>
            <a:r>
              <a:rPr lang="en-US" dirty="0"/>
              <a:t>Very low overhead</a:t>
            </a:r>
          </a:p>
          <a:p>
            <a:r>
              <a:rPr lang="en-US" dirty="0"/>
              <a:t>Different front ends for specifying/driving the computation </a:t>
            </a:r>
          </a:p>
          <a:p>
            <a:pPr lvl="1"/>
            <a:r>
              <a:rPr lang="en-US" dirty="0"/>
              <a:t>Python and C++ today, easy to add more</a:t>
            </a:r>
          </a:p>
        </p:txBody>
      </p:sp>
      <p:sp>
        <p:nvSpPr>
          <p:cNvPr id="5" name="TextBox 4"/>
          <p:cNvSpPr txBox="1"/>
          <p:nvPr/>
        </p:nvSpPr>
        <p:spPr>
          <a:xfrm>
            <a:off x="1115531" y="6447631"/>
            <a:ext cx="8485143"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a:t>
            </a:r>
            <a:r>
              <a:rPr lang="en-US" sz="1867" dirty="0" err="1">
                <a:latin typeface="Helvetica Neue" charset="0"/>
                <a:ea typeface="Helvetica Neue" charset="0"/>
                <a:cs typeface="Helvetica Neue" charset="0"/>
              </a:rPr>
              <a:t>www.wsdm-conference.org</a:t>
            </a:r>
            <a:r>
              <a:rPr lang="en-US" sz="1867" dirty="0">
                <a:latin typeface="Helvetica Neue" charset="0"/>
                <a:ea typeface="Helvetica Neue" charset="0"/>
                <a:cs typeface="Helvetica Neue" charset="0"/>
              </a:rPr>
              <a:t>/2016/slides/WSDM2016-Jeff-Dean.pdf</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5491" y="4611756"/>
            <a:ext cx="7462389" cy="1871269"/>
          </a:xfrm>
          <a:prstGeom prst="rect">
            <a:avLst/>
          </a:prstGeom>
        </p:spPr>
      </p:pic>
    </p:spTree>
    <p:extLst>
      <p:ext uri="{BB962C8B-B14F-4D97-AF65-F5344CB8AC3E}">
        <p14:creationId xmlns:p14="http://schemas.microsoft.com/office/powerpoint/2010/main" val="5370470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TensorFlow</a:t>
            </a:r>
            <a:r>
              <a:rPr lang="en-US" dirty="0"/>
              <a:t> architecture</a:t>
            </a:r>
          </a:p>
        </p:txBody>
      </p:sp>
      <p:sp>
        <p:nvSpPr>
          <p:cNvPr id="3" name="Content Placeholder 2"/>
          <p:cNvSpPr>
            <a:spLocks noGrp="1"/>
          </p:cNvSpPr>
          <p:nvPr>
            <p:ph idx="1"/>
          </p:nvPr>
        </p:nvSpPr>
        <p:spPr>
          <a:xfrm>
            <a:off x="226484" y="1418168"/>
            <a:ext cx="11800416" cy="1288681"/>
          </a:xfrm>
        </p:spPr>
        <p:txBody>
          <a:bodyPr>
            <a:normAutofit fontScale="77500" lnSpcReduction="20000"/>
          </a:bodyPr>
          <a:lstStyle/>
          <a:p>
            <a:r>
              <a:rPr lang="en-US" dirty="0"/>
              <a:t>Core in C++</a:t>
            </a:r>
          </a:p>
          <a:p>
            <a:pPr lvl="1"/>
            <a:r>
              <a:rPr lang="en-US" dirty="0"/>
              <a:t>Very low overhead</a:t>
            </a:r>
          </a:p>
          <a:p>
            <a:r>
              <a:rPr lang="en-US" dirty="0"/>
              <a:t>Different front ends for specifying/driving the computation </a:t>
            </a:r>
          </a:p>
          <a:p>
            <a:pPr lvl="1"/>
            <a:r>
              <a:rPr lang="en-US" dirty="0"/>
              <a:t>Python and C++ today, easy to add more</a:t>
            </a:r>
          </a:p>
        </p:txBody>
      </p:sp>
      <p:sp>
        <p:nvSpPr>
          <p:cNvPr id="5" name="TextBox 4"/>
          <p:cNvSpPr txBox="1"/>
          <p:nvPr/>
        </p:nvSpPr>
        <p:spPr>
          <a:xfrm>
            <a:off x="1115531" y="6447631"/>
            <a:ext cx="8485143"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a:t>
            </a:r>
            <a:r>
              <a:rPr lang="en-US" sz="1867" dirty="0" err="1">
                <a:latin typeface="Helvetica Neue" charset="0"/>
                <a:ea typeface="Helvetica Neue" charset="0"/>
                <a:cs typeface="Helvetica Neue" charset="0"/>
              </a:rPr>
              <a:t>www.wsdm-conference.org</a:t>
            </a:r>
            <a:r>
              <a:rPr lang="en-US" sz="1867" dirty="0">
                <a:latin typeface="Helvetica Neue" charset="0"/>
                <a:ea typeface="Helvetica Neue" charset="0"/>
                <a:cs typeface="Helvetica Neue" charset="0"/>
              </a:rPr>
              <a:t>/2016/slides/WSDM2016-Jeff-Dean.pdf</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8712" y="3519210"/>
            <a:ext cx="7548489" cy="2981429"/>
          </a:xfrm>
          <a:prstGeom prst="rect">
            <a:avLst/>
          </a:prstGeom>
        </p:spPr>
      </p:pic>
    </p:spTree>
    <p:extLst>
      <p:ext uri="{BB962C8B-B14F-4D97-AF65-F5344CB8AC3E}">
        <p14:creationId xmlns:p14="http://schemas.microsoft.com/office/powerpoint/2010/main" val="15470788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Detailed architecture</a:t>
            </a:r>
          </a:p>
        </p:txBody>
      </p:sp>
      <p:pic>
        <p:nvPicPr>
          <p:cNvPr id="4" name="Picture 3"/>
          <p:cNvPicPr>
            <a:picLocks noChangeAspect="1"/>
          </p:cNvPicPr>
          <p:nvPr/>
        </p:nvPicPr>
        <p:blipFill>
          <a:blip r:embed="rId2"/>
          <a:stretch>
            <a:fillRect/>
          </a:stretch>
        </p:blipFill>
        <p:spPr>
          <a:xfrm>
            <a:off x="5346148" y="1333764"/>
            <a:ext cx="5740400" cy="5113867"/>
          </a:xfrm>
          <a:prstGeom prst="rect">
            <a:avLst/>
          </a:prstGeom>
        </p:spPr>
      </p:pic>
      <p:sp>
        <p:nvSpPr>
          <p:cNvPr id="5" name="TextBox 4"/>
          <p:cNvSpPr txBox="1"/>
          <p:nvPr/>
        </p:nvSpPr>
        <p:spPr>
          <a:xfrm>
            <a:off x="1115531" y="6447631"/>
            <a:ext cx="5749523"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https://</a:t>
            </a:r>
            <a:r>
              <a:rPr lang="en-US" sz="1867" dirty="0" err="1">
                <a:latin typeface="Helvetica Neue" charset="0"/>
                <a:ea typeface="Helvetica Neue" charset="0"/>
                <a:cs typeface="Helvetica Neue" charset="0"/>
              </a:rPr>
              <a:t>www.tensorflow.org</a:t>
            </a:r>
            <a:r>
              <a:rPr lang="en-US" sz="1867" dirty="0">
                <a:latin typeface="Helvetica Neue" charset="0"/>
                <a:ea typeface="Helvetica Neue" charset="0"/>
                <a:cs typeface="Helvetica Neue" charset="0"/>
              </a:rPr>
              <a:t>/extend/architecture</a:t>
            </a:r>
          </a:p>
        </p:txBody>
      </p:sp>
    </p:spTree>
    <p:extLst>
      <p:ext uri="{BB962C8B-B14F-4D97-AF65-F5344CB8AC3E}">
        <p14:creationId xmlns:p14="http://schemas.microsoft.com/office/powerpoint/2010/main" val="17875204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components</a:t>
            </a:r>
          </a:p>
        </p:txBody>
      </p:sp>
      <p:sp>
        <p:nvSpPr>
          <p:cNvPr id="3" name="Content Placeholder 2"/>
          <p:cNvSpPr>
            <a:spLocks noGrp="1"/>
          </p:cNvSpPr>
          <p:nvPr>
            <p:ph idx="1"/>
          </p:nvPr>
        </p:nvSpPr>
        <p:spPr/>
        <p:txBody>
          <a:bodyPr/>
          <a:lstStyle/>
          <a:p>
            <a:r>
              <a:rPr lang="en-US" dirty="0"/>
              <a:t>Similar to MapReduce, Apache Hadoop, Apache Spark, </a:t>
            </a:r>
            <a:r>
              <a:rPr lang="mr-IN" dirty="0"/>
              <a:t>…</a:t>
            </a:r>
            <a:endParaRPr lang="en-US" dirty="0"/>
          </a:p>
        </p:txBody>
      </p:sp>
      <p:sp>
        <p:nvSpPr>
          <p:cNvPr id="4" name="TextBox 3"/>
          <p:cNvSpPr txBox="1"/>
          <p:nvPr/>
        </p:nvSpPr>
        <p:spPr>
          <a:xfrm>
            <a:off x="1115531" y="6447631"/>
            <a:ext cx="5749523"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https://</a:t>
            </a:r>
            <a:r>
              <a:rPr lang="en-US" sz="1867" dirty="0" err="1">
                <a:latin typeface="Helvetica Neue" charset="0"/>
                <a:ea typeface="Helvetica Neue" charset="0"/>
                <a:cs typeface="Helvetica Neue" charset="0"/>
              </a:rPr>
              <a:t>www.tensorflow.org</a:t>
            </a:r>
            <a:r>
              <a:rPr lang="en-US" sz="1867" dirty="0">
                <a:latin typeface="Helvetica Neue" charset="0"/>
                <a:ea typeface="Helvetica Neue" charset="0"/>
                <a:cs typeface="Helvetica Neue" charset="0"/>
              </a:rPr>
              <a:t>/extend/architecture</a:t>
            </a:r>
          </a:p>
        </p:txBody>
      </p:sp>
      <p:pic>
        <p:nvPicPr>
          <p:cNvPr id="5" name="Picture 4"/>
          <p:cNvPicPr>
            <a:picLocks noChangeAspect="1"/>
          </p:cNvPicPr>
          <p:nvPr/>
        </p:nvPicPr>
        <p:blipFill>
          <a:blip r:embed="rId2"/>
          <a:stretch>
            <a:fillRect/>
          </a:stretch>
        </p:blipFill>
        <p:spPr>
          <a:xfrm>
            <a:off x="1806713" y="2592273"/>
            <a:ext cx="8455231" cy="2902963"/>
          </a:xfrm>
          <a:prstGeom prst="rect">
            <a:avLst/>
          </a:prstGeom>
        </p:spPr>
      </p:pic>
    </p:spTree>
    <p:extLst>
      <p:ext uri="{BB962C8B-B14F-4D97-AF65-F5344CB8AC3E}">
        <p14:creationId xmlns:p14="http://schemas.microsoft.com/office/powerpoint/2010/main" val="1794121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3217" y="1237166"/>
            <a:ext cx="9670939" cy="5371255"/>
          </a:xfrm>
          <a:prstGeom prst="rect">
            <a:avLst/>
          </a:prstGeom>
        </p:spPr>
      </p:pic>
      <p:sp>
        <p:nvSpPr>
          <p:cNvPr id="2" name="Title 1"/>
          <p:cNvSpPr>
            <a:spLocks noGrp="1"/>
          </p:cNvSpPr>
          <p:nvPr>
            <p:ph type="title"/>
          </p:nvPr>
        </p:nvSpPr>
        <p:spPr/>
        <p:txBody>
          <a:bodyPr/>
          <a:lstStyle/>
          <a:p>
            <a:r>
              <a:rPr lang="en-US" dirty="0"/>
              <a:t>Client</a:t>
            </a:r>
          </a:p>
        </p:txBody>
      </p:sp>
      <p:sp>
        <p:nvSpPr>
          <p:cNvPr id="5" name="TextBox 4"/>
          <p:cNvSpPr txBox="1"/>
          <p:nvPr/>
        </p:nvSpPr>
        <p:spPr>
          <a:xfrm>
            <a:off x="1115531" y="6447631"/>
            <a:ext cx="5749523"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https://</a:t>
            </a:r>
            <a:r>
              <a:rPr lang="en-US" sz="1867" dirty="0" err="1">
                <a:latin typeface="Helvetica Neue" charset="0"/>
                <a:ea typeface="Helvetica Neue" charset="0"/>
                <a:cs typeface="Helvetica Neue" charset="0"/>
              </a:rPr>
              <a:t>www.tensorflow.org</a:t>
            </a:r>
            <a:r>
              <a:rPr lang="en-US" sz="1867" dirty="0">
                <a:latin typeface="Helvetica Neue" charset="0"/>
                <a:ea typeface="Helvetica Neue" charset="0"/>
                <a:cs typeface="Helvetica Neue" charset="0"/>
              </a:rPr>
              <a:t>/extend/architecture</a:t>
            </a:r>
          </a:p>
        </p:txBody>
      </p:sp>
      <p:sp>
        <p:nvSpPr>
          <p:cNvPr id="6" name="Rectangle 5"/>
          <p:cNvSpPr/>
          <p:nvPr/>
        </p:nvSpPr>
        <p:spPr>
          <a:xfrm>
            <a:off x="1231188" y="1183860"/>
            <a:ext cx="2885825" cy="3887304"/>
          </a:xfrm>
          <a:prstGeom prst="rect">
            <a:avLst/>
          </a:prstGeom>
          <a:noFill/>
          <a:ln w="571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15944326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1447" y="1305108"/>
            <a:ext cx="9210491" cy="5142523"/>
          </a:xfrm>
          <a:prstGeom prst="rect">
            <a:avLst/>
          </a:prstGeom>
        </p:spPr>
      </p:pic>
      <p:sp>
        <p:nvSpPr>
          <p:cNvPr id="2" name="Title 1"/>
          <p:cNvSpPr>
            <a:spLocks noGrp="1"/>
          </p:cNvSpPr>
          <p:nvPr>
            <p:ph type="title"/>
          </p:nvPr>
        </p:nvSpPr>
        <p:spPr/>
        <p:txBody>
          <a:bodyPr/>
          <a:lstStyle/>
          <a:p>
            <a:r>
              <a:rPr lang="en-US" dirty="0"/>
              <a:t>Master</a:t>
            </a:r>
          </a:p>
        </p:txBody>
      </p:sp>
      <p:sp>
        <p:nvSpPr>
          <p:cNvPr id="5" name="TextBox 4"/>
          <p:cNvSpPr txBox="1"/>
          <p:nvPr/>
        </p:nvSpPr>
        <p:spPr>
          <a:xfrm>
            <a:off x="1115531" y="6447631"/>
            <a:ext cx="5749523"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https://</a:t>
            </a:r>
            <a:r>
              <a:rPr lang="en-US" sz="1867" dirty="0" err="1">
                <a:latin typeface="Helvetica Neue" charset="0"/>
                <a:ea typeface="Helvetica Neue" charset="0"/>
                <a:cs typeface="Helvetica Neue" charset="0"/>
              </a:rPr>
              <a:t>www.tensorflow.org</a:t>
            </a:r>
            <a:r>
              <a:rPr lang="en-US" sz="1867" dirty="0">
                <a:latin typeface="Helvetica Neue" charset="0"/>
                <a:ea typeface="Helvetica Neue" charset="0"/>
                <a:cs typeface="Helvetica Neue" charset="0"/>
              </a:rPr>
              <a:t>/extend/architecture</a:t>
            </a:r>
          </a:p>
        </p:txBody>
      </p:sp>
      <p:sp>
        <p:nvSpPr>
          <p:cNvPr id="6" name="Rectangle 5"/>
          <p:cNvSpPr/>
          <p:nvPr/>
        </p:nvSpPr>
        <p:spPr>
          <a:xfrm>
            <a:off x="4788453" y="1044512"/>
            <a:ext cx="2102679" cy="4008985"/>
          </a:xfrm>
          <a:prstGeom prst="rect">
            <a:avLst/>
          </a:prstGeom>
          <a:noFill/>
          <a:ln w="571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Tree>
    <p:extLst>
      <p:ext uri="{BB962C8B-B14F-4D97-AF65-F5344CB8AC3E}">
        <p14:creationId xmlns:p14="http://schemas.microsoft.com/office/powerpoint/2010/main" val="11699986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Computation graph partition</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8610" y="1297346"/>
            <a:ext cx="8552069" cy="5560655"/>
          </a:xfrm>
          <a:prstGeom prst="rect">
            <a:avLst/>
          </a:prstGeom>
        </p:spPr>
      </p:pic>
      <p:sp>
        <p:nvSpPr>
          <p:cNvPr id="7" name="TextBox 6"/>
          <p:cNvSpPr txBox="1"/>
          <p:nvPr/>
        </p:nvSpPr>
        <p:spPr>
          <a:xfrm>
            <a:off x="1115531" y="6447631"/>
            <a:ext cx="5749523"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https://</a:t>
            </a:r>
            <a:r>
              <a:rPr lang="en-US" sz="1867" dirty="0" err="1">
                <a:latin typeface="Helvetica Neue" charset="0"/>
                <a:ea typeface="Helvetica Neue" charset="0"/>
                <a:cs typeface="Helvetica Neue" charset="0"/>
              </a:rPr>
              <a:t>www.tensorflow.org</a:t>
            </a:r>
            <a:r>
              <a:rPr lang="en-US" sz="1867" dirty="0">
                <a:latin typeface="Helvetica Neue" charset="0"/>
                <a:ea typeface="Helvetica Neue" charset="0"/>
                <a:cs typeface="Helvetica Neue" charset="0"/>
              </a:rPr>
              <a:t>/extend/architecture</a:t>
            </a:r>
          </a:p>
        </p:txBody>
      </p:sp>
    </p:spTree>
    <p:extLst>
      <p:ext uri="{BB962C8B-B14F-4D97-AF65-F5344CB8AC3E}">
        <p14:creationId xmlns:p14="http://schemas.microsoft.com/office/powerpoint/2010/main" val="5135952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Computation graph partition</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997" y="1418167"/>
            <a:ext cx="10513391" cy="4899445"/>
          </a:xfrm>
          <a:prstGeom prst="rect">
            <a:avLst/>
          </a:prstGeom>
        </p:spPr>
      </p:pic>
      <p:sp>
        <p:nvSpPr>
          <p:cNvPr id="6" name="TextBox 5"/>
          <p:cNvSpPr txBox="1"/>
          <p:nvPr/>
        </p:nvSpPr>
        <p:spPr>
          <a:xfrm>
            <a:off x="1115531" y="6447631"/>
            <a:ext cx="5749523"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https://</a:t>
            </a:r>
            <a:r>
              <a:rPr lang="en-US" sz="1867" dirty="0" err="1">
                <a:latin typeface="Helvetica Neue" charset="0"/>
                <a:ea typeface="Helvetica Neue" charset="0"/>
                <a:cs typeface="Helvetica Neue" charset="0"/>
              </a:rPr>
              <a:t>www.tensorflow.org</a:t>
            </a:r>
            <a:r>
              <a:rPr lang="en-US" sz="1867" dirty="0">
                <a:latin typeface="Helvetica Neue" charset="0"/>
                <a:ea typeface="Helvetica Neue" charset="0"/>
                <a:cs typeface="Helvetica Neue" charset="0"/>
              </a:rPr>
              <a:t>/extend/architecture</a:t>
            </a:r>
          </a:p>
        </p:txBody>
      </p:sp>
    </p:spTree>
    <p:extLst>
      <p:ext uri="{BB962C8B-B14F-4D97-AF65-F5344CB8AC3E}">
        <p14:creationId xmlns:p14="http://schemas.microsoft.com/office/powerpoint/2010/main" val="19146150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Execution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986" y="1418167"/>
            <a:ext cx="10352612" cy="4748512"/>
          </a:xfrm>
          <a:prstGeom prst="rect">
            <a:avLst/>
          </a:prstGeom>
        </p:spPr>
      </p:pic>
      <p:sp>
        <p:nvSpPr>
          <p:cNvPr id="5" name="TextBox 4"/>
          <p:cNvSpPr txBox="1"/>
          <p:nvPr/>
        </p:nvSpPr>
        <p:spPr>
          <a:xfrm>
            <a:off x="1115531" y="6447631"/>
            <a:ext cx="5749523"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https://</a:t>
            </a:r>
            <a:r>
              <a:rPr lang="en-US" sz="1867" dirty="0" err="1">
                <a:latin typeface="Helvetica Neue" charset="0"/>
                <a:ea typeface="Helvetica Neue" charset="0"/>
                <a:cs typeface="Helvetica Neue" charset="0"/>
              </a:rPr>
              <a:t>www.tensorflow.org</a:t>
            </a:r>
            <a:r>
              <a:rPr lang="en-US" sz="1867" dirty="0">
                <a:latin typeface="Helvetica Neue" charset="0"/>
                <a:ea typeface="Helvetica Neue" charset="0"/>
                <a:cs typeface="Helvetica Neue" charset="0"/>
              </a:rPr>
              <a:t>/extend/architecture</a:t>
            </a:r>
          </a:p>
        </p:txBody>
      </p:sp>
    </p:spTree>
    <p:extLst>
      <p:ext uri="{BB962C8B-B14F-4D97-AF65-F5344CB8AC3E}">
        <p14:creationId xmlns:p14="http://schemas.microsoft.com/office/powerpoint/2010/main" val="10998554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Perceptron</a:t>
            </a:r>
          </a:p>
        </p:txBody>
      </p:sp>
      <p:sp>
        <p:nvSpPr>
          <p:cNvPr id="3" name="Content Placeholder 2"/>
          <p:cNvSpPr>
            <a:spLocks noGrp="1"/>
          </p:cNvSpPr>
          <p:nvPr>
            <p:ph idx="1"/>
          </p:nvPr>
        </p:nvSpPr>
        <p:spPr>
          <a:xfrm>
            <a:off x="226484" y="1750485"/>
            <a:ext cx="11800416" cy="1348316"/>
          </a:xfrm>
        </p:spPr>
        <p:txBody>
          <a:bodyPr/>
          <a:lstStyle/>
          <a:p>
            <a:r>
              <a:rPr lang="en-US" dirty="0"/>
              <a:t>Could implement AND, OR, but not XOR</a:t>
            </a:r>
          </a:p>
        </p:txBody>
      </p:sp>
      <p:pic>
        <p:nvPicPr>
          <p:cNvPr id="4" name="Picture 3"/>
          <p:cNvPicPr>
            <a:picLocks noChangeAspect="1"/>
          </p:cNvPicPr>
          <p:nvPr/>
        </p:nvPicPr>
        <p:blipFill>
          <a:blip r:embed="rId2"/>
          <a:stretch>
            <a:fillRect/>
          </a:stretch>
        </p:blipFill>
        <p:spPr>
          <a:xfrm>
            <a:off x="1808692" y="2607734"/>
            <a:ext cx="8636000" cy="4080933"/>
          </a:xfrm>
          <a:prstGeom prst="rect">
            <a:avLst/>
          </a:prstGeom>
        </p:spPr>
      </p:pic>
      <p:sp>
        <p:nvSpPr>
          <p:cNvPr id="5" name="TextBox 4"/>
          <p:cNvSpPr txBox="1"/>
          <p:nvPr/>
        </p:nvSpPr>
        <p:spPr>
          <a:xfrm>
            <a:off x="1115531" y="6447631"/>
            <a:ext cx="10428945"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a:t>
            </a:r>
            <a:r>
              <a:rPr lang="en-US" sz="1867" dirty="0" err="1">
                <a:latin typeface="Helvetica Neue" charset="0"/>
                <a:ea typeface="Helvetica Neue" charset="0"/>
                <a:cs typeface="Helvetica Neue" charset="0"/>
              </a:rPr>
              <a:t>www.andreykurenkov.com</a:t>
            </a:r>
            <a:r>
              <a:rPr lang="en-US" sz="1867" dirty="0">
                <a:latin typeface="Helvetica Neue" charset="0"/>
                <a:ea typeface="Helvetica Neue" charset="0"/>
                <a:cs typeface="Helvetica Neue" charset="0"/>
              </a:rPr>
              <a:t>/writing/</a:t>
            </a:r>
            <a:r>
              <a:rPr lang="en-US" sz="1867" dirty="0" err="1">
                <a:latin typeface="Helvetica Neue" charset="0"/>
                <a:ea typeface="Helvetica Neue" charset="0"/>
                <a:cs typeface="Helvetica Neue" charset="0"/>
              </a:rPr>
              <a:t>ai</a:t>
            </a:r>
            <a:r>
              <a:rPr lang="en-US" sz="1867" dirty="0">
                <a:latin typeface="Helvetica Neue" charset="0"/>
                <a:ea typeface="Helvetica Neue" charset="0"/>
                <a:cs typeface="Helvetica Neue" charset="0"/>
              </a:rPr>
              <a:t>/a-brief-history-of-neural-nets-and-deep-learning/</a:t>
            </a:r>
          </a:p>
        </p:txBody>
      </p:sp>
    </p:spTree>
    <p:extLst>
      <p:ext uri="{BB962C8B-B14F-4D97-AF65-F5344CB8AC3E}">
        <p14:creationId xmlns:p14="http://schemas.microsoft.com/office/powerpoint/2010/main" val="12374858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Fault Tolerance</a:t>
            </a:r>
          </a:p>
        </p:txBody>
      </p:sp>
      <p:sp>
        <p:nvSpPr>
          <p:cNvPr id="3" name="Content Placeholder 2"/>
          <p:cNvSpPr>
            <a:spLocks noGrp="1"/>
          </p:cNvSpPr>
          <p:nvPr>
            <p:ph idx="1"/>
          </p:nvPr>
        </p:nvSpPr>
        <p:spPr/>
        <p:txBody>
          <a:bodyPr/>
          <a:lstStyle/>
          <a:p>
            <a:r>
              <a:rPr lang="en-US" b="1" dirty="0"/>
              <a:t>Assumptions</a:t>
            </a:r>
            <a:r>
              <a:rPr lang="en-US" dirty="0"/>
              <a:t>: </a:t>
            </a:r>
          </a:p>
          <a:p>
            <a:pPr lvl="1"/>
            <a:r>
              <a:rPr lang="en-US" dirty="0"/>
              <a:t>Fine grain operations: “It is unlikely that tasks will fail so often that individual operations need fault tolerance” ;-)</a:t>
            </a:r>
          </a:p>
          <a:p>
            <a:pPr lvl="1"/>
            <a:r>
              <a:rPr lang="en-US" dirty="0"/>
              <a:t>“Many learning algorithms do not require strong consistency”</a:t>
            </a:r>
          </a:p>
          <a:p>
            <a:pPr lvl="1"/>
            <a:endParaRPr lang="en-US" dirty="0"/>
          </a:p>
          <a:p>
            <a:r>
              <a:rPr lang="en-US" b="1" dirty="0"/>
              <a:t>Solution</a:t>
            </a:r>
            <a:r>
              <a:rPr lang="en-US" dirty="0"/>
              <a:t>: user-level </a:t>
            </a:r>
            <a:r>
              <a:rPr lang="en-US" dirty="0" err="1"/>
              <a:t>checkpointing</a:t>
            </a:r>
            <a:r>
              <a:rPr lang="en-US" dirty="0"/>
              <a:t> (provides 2 ops)</a:t>
            </a:r>
          </a:p>
          <a:p>
            <a:pPr lvl="1"/>
            <a:r>
              <a:rPr lang="en-US" i="1" dirty="0">
                <a:latin typeface="Times New Roman" charset="0"/>
                <a:ea typeface="Times New Roman" charset="0"/>
                <a:cs typeface="Times New Roman" charset="0"/>
              </a:rPr>
              <a:t>save</a:t>
            </a:r>
            <a:r>
              <a:rPr lang="en-US" dirty="0">
                <a:latin typeface="Times New Roman" charset="0"/>
                <a:ea typeface="Times New Roman" charset="0"/>
                <a:cs typeface="Times New Roman" charset="0"/>
              </a:rPr>
              <a:t>()</a:t>
            </a:r>
            <a:r>
              <a:rPr lang="en-US" dirty="0"/>
              <a:t>: writes one or more tensors to a checkpoint file</a:t>
            </a:r>
          </a:p>
          <a:p>
            <a:pPr lvl="1"/>
            <a:r>
              <a:rPr lang="en-US" i="1" dirty="0">
                <a:latin typeface="Times New Roman" charset="0"/>
                <a:ea typeface="Times New Roman" charset="0"/>
                <a:cs typeface="Times New Roman" charset="0"/>
              </a:rPr>
              <a:t>restore</a:t>
            </a:r>
            <a:r>
              <a:rPr lang="en-US" dirty="0">
                <a:latin typeface="Times New Roman" charset="0"/>
                <a:ea typeface="Times New Roman" charset="0"/>
                <a:cs typeface="Times New Roman" charset="0"/>
              </a:rPr>
              <a:t>()</a:t>
            </a:r>
            <a:r>
              <a:rPr lang="en-US" dirty="0"/>
              <a:t>: reads one or more tensors from a checkpoint file</a:t>
            </a:r>
          </a:p>
          <a:p>
            <a:endParaRPr lang="en-US" dirty="0"/>
          </a:p>
        </p:txBody>
      </p:sp>
    </p:spTree>
    <p:extLst>
      <p:ext uri="{BB962C8B-B14F-4D97-AF65-F5344CB8AC3E}">
        <p14:creationId xmlns:p14="http://schemas.microsoft.com/office/powerpoint/2010/main" val="266174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lstStyle/>
          <a:p>
            <a:r>
              <a:rPr lang="en-US" dirty="0"/>
              <a:t>Eager vs. deferred (lazy) execution</a:t>
            </a:r>
          </a:p>
          <a:p>
            <a:endParaRPr lang="en-US" dirty="0"/>
          </a:p>
          <a:p>
            <a:r>
              <a:rPr lang="en-US" dirty="0"/>
              <a:t>Transparent vs. user-level fault tolerance</a:t>
            </a:r>
          </a:p>
          <a:p>
            <a:endParaRPr lang="en-US" dirty="0"/>
          </a:p>
          <a:p>
            <a:r>
              <a:rPr lang="en-US" dirty="0"/>
              <a:t>Easy of use</a:t>
            </a:r>
          </a:p>
        </p:txBody>
      </p:sp>
    </p:spTree>
    <p:extLst>
      <p:ext uri="{BB962C8B-B14F-4D97-AF65-F5344CB8AC3E}">
        <p14:creationId xmlns:p14="http://schemas.microsoft.com/office/powerpoint/2010/main" val="345743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4" name="Content Placeholder 3"/>
          <p:cNvGraphicFramePr>
            <a:graphicFrameLocks noGrp="1"/>
          </p:cNvGraphicFramePr>
          <p:nvPr>
            <p:ph idx="1"/>
          </p:nvPr>
        </p:nvGraphicFramePr>
        <p:xfrm>
          <a:off x="209551" y="1445684"/>
          <a:ext cx="11800413" cy="4842933"/>
        </p:xfrm>
        <a:graphic>
          <a:graphicData uri="http://schemas.openxmlformats.org/drawingml/2006/table">
            <a:tbl>
              <a:tblPr firstRow="1" bandRow="1">
                <a:tableStyleId>{5940675A-B579-460E-94D1-54222C63F5DA}</a:tableStyleId>
              </a:tblPr>
              <a:tblGrid>
                <a:gridCol w="2127249">
                  <a:extLst>
                    <a:ext uri="{9D8B030D-6E8A-4147-A177-3AD203B41FA5}">
                      <a16:colId xmlns:a16="http://schemas.microsoft.com/office/drawing/2014/main" val="20000"/>
                    </a:ext>
                  </a:extLst>
                </a:gridCol>
                <a:gridCol w="2709333">
                  <a:extLst>
                    <a:ext uri="{9D8B030D-6E8A-4147-A177-3AD203B41FA5}">
                      <a16:colId xmlns:a16="http://schemas.microsoft.com/office/drawing/2014/main" val="20001"/>
                    </a:ext>
                  </a:extLst>
                </a:gridCol>
                <a:gridCol w="3268133">
                  <a:extLst>
                    <a:ext uri="{9D8B030D-6E8A-4147-A177-3AD203B41FA5}">
                      <a16:colId xmlns:a16="http://schemas.microsoft.com/office/drawing/2014/main" val="20002"/>
                    </a:ext>
                  </a:extLst>
                </a:gridCol>
                <a:gridCol w="3695697">
                  <a:extLst>
                    <a:ext uri="{9D8B030D-6E8A-4147-A177-3AD203B41FA5}">
                      <a16:colId xmlns:a16="http://schemas.microsoft.com/office/drawing/2014/main" val="20003"/>
                    </a:ext>
                  </a:extLst>
                </a:gridCol>
              </a:tblGrid>
              <a:tr h="494453">
                <a:tc>
                  <a:txBody>
                    <a:bodyPr/>
                    <a:lstStyle/>
                    <a:p>
                      <a:pPr algn="ctr"/>
                      <a:endParaRPr lang="en-US" sz="2400" dirty="0"/>
                    </a:p>
                  </a:txBody>
                  <a:tcPr marL="121920" marR="121920" marT="60960" marB="6096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400" dirty="0" err="1"/>
                        <a:t>OpenMP</a:t>
                      </a:r>
                      <a:r>
                        <a:rPr lang="en-US" sz="2400" dirty="0"/>
                        <a:t>/</a:t>
                      </a:r>
                      <a:r>
                        <a:rPr lang="en-US" sz="2400" dirty="0" err="1"/>
                        <a:t>Cilk</a:t>
                      </a:r>
                      <a:endParaRPr lang="en-US" sz="2400" dirty="0"/>
                    </a:p>
                  </a:txBody>
                  <a:tcPr marL="121920" marR="121920" marT="60960" marB="60960">
                    <a:lnL w="12700" cap="flat" cmpd="sng" algn="ctr">
                      <a:solidFill>
                        <a:scrgbClr r="0" g="0" b="0"/>
                      </a:solidFill>
                      <a:prstDash val="solid"/>
                      <a:round/>
                      <a:headEnd type="none" w="med" len="med"/>
                      <a:tailEnd type="none" w="med" len="med"/>
                    </a:lnL>
                  </a:tcPr>
                </a:tc>
                <a:tc>
                  <a:txBody>
                    <a:bodyPr/>
                    <a:lstStyle/>
                    <a:p>
                      <a:pPr algn="ctr"/>
                      <a:r>
                        <a:rPr lang="en-US" sz="2400" dirty="0"/>
                        <a:t>MPI</a:t>
                      </a:r>
                    </a:p>
                  </a:txBody>
                  <a:tcPr marL="121920" marR="121920" marT="60960" marB="60960"/>
                </a:tc>
                <a:tc>
                  <a:txBody>
                    <a:bodyPr/>
                    <a:lstStyle/>
                    <a:p>
                      <a:pPr algn="ctr"/>
                      <a:r>
                        <a:rPr lang="en-US" sz="2400" dirty="0" err="1"/>
                        <a:t>MapReduce</a:t>
                      </a:r>
                      <a:r>
                        <a:rPr lang="en-US" sz="2400" dirty="0"/>
                        <a:t> /</a:t>
                      </a:r>
                      <a:r>
                        <a:rPr lang="en-US" sz="2400" baseline="0" dirty="0"/>
                        <a:t> </a:t>
                      </a:r>
                      <a:r>
                        <a:rPr lang="en-US" sz="2400" dirty="0"/>
                        <a:t>Spark</a:t>
                      </a:r>
                    </a:p>
                  </a:txBody>
                  <a:tcPr marL="121920" marR="121920" marT="60960" marB="60960"/>
                </a:tc>
                <a:extLst>
                  <a:ext uri="{0D108BD9-81ED-4DB2-BD59-A6C34878D82A}">
                    <a16:rowId xmlns:a16="http://schemas.microsoft.com/office/drawing/2014/main" val="10000"/>
                  </a:ext>
                </a:extLst>
              </a:tr>
              <a:tr h="1259840">
                <a:tc>
                  <a:txBody>
                    <a:bodyPr/>
                    <a:lstStyle/>
                    <a:p>
                      <a:r>
                        <a:rPr lang="en-US" sz="2400" dirty="0"/>
                        <a:t>Environment,</a:t>
                      </a:r>
                    </a:p>
                    <a:p>
                      <a:r>
                        <a:rPr lang="en-US" sz="2400" dirty="0"/>
                        <a:t>Assumptions</a:t>
                      </a:r>
                    </a:p>
                  </a:txBody>
                  <a:tcPr marL="121920" marR="121920" marT="60960" marB="60960">
                    <a:lnT w="12700" cap="flat" cmpd="sng" algn="ctr">
                      <a:solidFill>
                        <a:scrgbClr r="0" g="0" b="0"/>
                      </a:solidFill>
                      <a:prstDash val="solid"/>
                      <a:round/>
                      <a:headEnd type="none" w="med" len="med"/>
                      <a:tailEnd type="none" w="med" len="med"/>
                    </a:lnT>
                  </a:tcPr>
                </a:tc>
                <a:tc>
                  <a:txBody>
                    <a:bodyPr/>
                    <a:lstStyle/>
                    <a:p>
                      <a:r>
                        <a:rPr lang="en-US" sz="1900" dirty="0"/>
                        <a:t>Single node, multiple core, shared memory</a:t>
                      </a:r>
                    </a:p>
                  </a:txBody>
                  <a:tcPr marL="121920" marR="121920" marT="60960" marB="60960"/>
                </a:tc>
                <a:tc>
                  <a:txBody>
                    <a:bodyPr/>
                    <a:lstStyle/>
                    <a:p>
                      <a:r>
                        <a:rPr lang="en-US" sz="1900" dirty="0"/>
                        <a:t>Supercomputers</a:t>
                      </a:r>
                    </a:p>
                    <a:p>
                      <a:r>
                        <a:rPr lang="en-US" sz="1900" dirty="0"/>
                        <a:t>Sophisticate</a:t>
                      </a:r>
                      <a:r>
                        <a:rPr lang="en-US" sz="1900" baseline="0" dirty="0"/>
                        <a:t> programmers</a:t>
                      </a:r>
                    </a:p>
                    <a:p>
                      <a:r>
                        <a:rPr lang="en-US" sz="1900" baseline="0" dirty="0"/>
                        <a:t>High performance</a:t>
                      </a:r>
                    </a:p>
                    <a:p>
                      <a:r>
                        <a:rPr lang="en-US" sz="1900" baseline="0" dirty="0"/>
                        <a:t>Hard to scale hardware</a:t>
                      </a:r>
                      <a:endParaRPr lang="en-US" sz="1900" dirty="0"/>
                    </a:p>
                  </a:txBody>
                  <a:tcPr marL="121920" marR="121920" marT="60960" marB="60960"/>
                </a:tc>
                <a:tc>
                  <a:txBody>
                    <a:bodyPr/>
                    <a:lstStyle/>
                    <a:p>
                      <a:r>
                        <a:rPr lang="en-US" sz="1900" dirty="0"/>
                        <a:t>Commodity clusters</a:t>
                      </a:r>
                    </a:p>
                    <a:p>
                      <a:r>
                        <a:rPr lang="en-US" sz="1900" dirty="0"/>
                        <a:t>Java programmers</a:t>
                      </a:r>
                    </a:p>
                    <a:p>
                      <a:r>
                        <a:rPr lang="en-US" sz="1900" dirty="0"/>
                        <a:t>Programmer productivity</a:t>
                      </a:r>
                    </a:p>
                    <a:p>
                      <a:r>
                        <a:rPr lang="en-US" sz="1900" dirty="0"/>
                        <a:t>Easier, faster to</a:t>
                      </a:r>
                      <a:r>
                        <a:rPr lang="en-US" sz="1900" baseline="0" dirty="0"/>
                        <a:t> scale up cluster</a:t>
                      </a:r>
                      <a:endParaRPr lang="en-US" sz="1900" dirty="0"/>
                    </a:p>
                  </a:txBody>
                  <a:tcPr marL="121920" marR="121920" marT="60960" marB="60960"/>
                </a:tc>
                <a:extLst>
                  <a:ext uri="{0D108BD9-81ED-4DB2-BD59-A6C34878D82A}">
                    <a16:rowId xmlns:a16="http://schemas.microsoft.com/office/drawing/2014/main" val="10001"/>
                  </a:ext>
                </a:extLst>
              </a:tr>
              <a:tr h="853440">
                <a:tc>
                  <a:txBody>
                    <a:bodyPr/>
                    <a:lstStyle/>
                    <a:p>
                      <a:r>
                        <a:rPr lang="en-US" sz="2400" dirty="0"/>
                        <a:t>Computation Model</a:t>
                      </a:r>
                    </a:p>
                  </a:txBody>
                  <a:tcPr marL="121920" marR="121920" marT="60960" marB="60960"/>
                </a:tc>
                <a:tc>
                  <a:txBody>
                    <a:bodyPr/>
                    <a:lstStyle/>
                    <a:p>
                      <a:r>
                        <a:rPr lang="en-US" sz="1900" dirty="0"/>
                        <a:t>Fine-grained</a:t>
                      </a:r>
                      <a:r>
                        <a:rPr lang="en-US" sz="1900" baseline="0" dirty="0"/>
                        <a:t> task parallelism</a:t>
                      </a:r>
                      <a:endParaRPr lang="en-US" sz="1900" dirty="0"/>
                    </a:p>
                  </a:txBody>
                  <a:tcPr marL="121920" marR="121920" marT="60960" marB="60960"/>
                </a:tc>
                <a:tc>
                  <a:txBody>
                    <a:bodyPr/>
                    <a:lstStyle/>
                    <a:p>
                      <a:r>
                        <a:rPr lang="en-US" sz="1900" dirty="0"/>
                        <a:t>Message passing</a:t>
                      </a:r>
                    </a:p>
                  </a:txBody>
                  <a:tcPr marL="121920" marR="121920" marT="60960" marB="60960"/>
                </a:tc>
                <a:tc>
                  <a:txBody>
                    <a:bodyPr/>
                    <a:lstStyle/>
                    <a:p>
                      <a:r>
                        <a:rPr lang="en-US" sz="1900" dirty="0"/>
                        <a:t>Data flow / BSP</a:t>
                      </a:r>
                    </a:p>
                  </a:txBody>
                  <a:tcPr marL="121920" marR="121920" marT="60960" marB="60960"/>
                </a:tc>
                <a:extLst>
                  <a:ext uri="{0D108BD9-81ED-4DB2-BD59-A6C34878D82A}">
                    <a16:rowId xmlns:a16="http://schemas.microsoft.com/office/drawing/2014/main" val="10002"/>
                  </a:ext>
                </a:extLst>
              </a:tr>
              <a:tr h="975360">
                <a:tc>
                  <a:txBody>
                    <a:bodyPr/>
                    <a:lstStyle/>
                    <a:p>
                      <a:r>
                        <a:rPr lang="en-US" sz="2400" dirty="0"/>
                        <a:t>Strengths</a:t>
                      </a:r>
                    </a:p>
                  </a:txBody>
                  <a:tcPr marL="121920" marR="121920" marT="60960" marB="60960"/>
                </a:tc>
                <a:tc>
                  <a:txBody>
                    <a:bodyPr/>
                    <a:lstStyle/>
                    <a:p>
                      <a:r>
                        <a:rPr lang="en-US" sz="1900" dirty="0"/>
                        <a:t>Simplifies parallel programming on multi-cores</a:t>
                      </a:r>
                    </a:p>
                  </a:txBody>
                  <a:tcPr marL="121920" marR="121920" marT="60960" marB="60960"/>
                </a:tc>
                <a:tc>
                  <a:txBody>
                    <a:bodyPr/>
                    <a:lstStyle/>
                    <a:p>
                      <a:r>
                        <a:rPr lang="en-US" sz="1900" dirty="0"/>
                        <a:t>Can write very fast asynchronous code </a:t>
                      </a:r>
                    </a:p>
                  </a:txBody>
                  <a:tcPr marL="121920" marR="121920" marT="60960" marB="60960"/>
                </a:tc>
                <a:tc>
                  <a:txBody>
                    <a:bodyPr/>
                    <a:lstStyle/>
                    <a:p>
                      <a:r>
                        <a:rPr lang="en-US" sz="1900" dirty="0"/>
                        <a:t>Fault tolerance</a:t>
                      </a:r>
                    </a:p>
                  </a:txBody>
                  <a:tcPr marL="121920" marR="121920" marT="60960" marB="60960"/>
                </a:tc>
                <a:extLst>
                  <a:ext uri="{0D108BD9-81ED-4DB2-BD59-A6C34878D82A}">
                    <a16:rowId xmlns:a16="http://schemas.microsoft.com/office/drawing/2014/main" val="10003"/>
                  </a:ext>
                </a:extLst>
              </a:tr>
              <a:tr h="1259840">
                <a:tc>
                  <a:txBody>
                    <a:bodyPr/>
                    <a:lstStyle/>
                    <a:p>
                      <a:r>
                        <a:rPr lang="en-US" sz="2400" dirty="0"/>
                        <a:t>Weaknesses</a:t>
                      </a:r>
                    </a:p>
                  </a:txBody>
                  <a:tcPr marL="121920" marR="121920" marT="60960" marB="60960"/>
                </a:tc>
                <a:tc>
                  <a:txBody>
                    <a:bodyPr/>
                    <a:lstStyle/>
                    <a:p>
                      <a:r>
                        <a:rPr lang="en-US" sz="1900" dirty="0"/>
                        <a:t>Still</a:t>
                      </a:r>
                      <a:r>
                        <a:rPr lang="en-US" sz="1900" baseline="0" dirty="0"/>
                        <a:t> p</a:t>
                      </a:r>
                      <a:r>
                        <a:rPr lang="en-US" sz="1900" dirty="0"/>
                        <a:t>retty complex, need to be careful about race conditions</a:t>
                      </a:r>
                    </a:p>
                  </a:txBody>
                  <a:tcPr marL="121920" marR="121920" marT="60960" marB="60960"/>
                </a:tc>
                <a:tc>
                  <a:txBody>
                    <a:bodyPr/>
                    <a:lstStyle/>
                    <a:p>
                      <a:r>
                        <a:rPr lang="en-US" sz="1900" dirty="0"/>
                        <a:t>Fault tolerance</a:t>
                      </a:r>
                    </a:p>
                    <a:p>
                      <a:r>
                        <a:rPr lang="en-US" sz="1900" dirty="0"/>
                        <a:t>Easy to end</a:t>
                      </a:r>
                      <a:r>
                        <a:rPr lang="en-US" sz="1900" baseline="0" dirty="0"/>
                        <a:t> up with </a:t>
                      </a:r>
                      <a:r>
                        <a:rPr lang="en-US" sz="1900" dirty="0"/>
                        <a:t>non-deterministic code (if not using barriers)</a:t>
                      </a:r>
                    </a:p>
                  </a:txBody>
                  <a:tcPr marL="121920" marR="121920" marT="60960" marB="60960"/>
                </a:tc>
                <a:tc>
                  <a:txBody>
                    <a:bodyPr/>
                    <a:lstStyle/>
                    <a:p>
                      <a:r>
                        <a:rPr lang="en-US" sz="1900" dirty="0"/>
                        <a:t>Not as high performance as MPI</a:t>
                      </a:r>
                    </a:p>
                  </a:txBody>
                  <a:tcPr marL="121920" marR="121920" marT="60960" marB="60960"/>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991873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Hidden layers</a:t>
            </a:r>
          </a:p>
        </p:txBody>
      </p:sp>
      <p:sp>
        <p:nvSpPr>
          <p:cNvPr id="3" name="Content Placeholder 2"/>
          <p:cNvSpPr>
            <a:spLocks noGrp="1"/>
          </p:cNvSpPr>
          <p:nvPr>
            <p:ph idx="1"/>
          </p:nvPr>
        </p:nvSpPr>
        <p:spPr>
          <a:xfrm>
            <a:off x="226484" y="1418168"/>
            <a:ext cx="11800416" cy="1603329"/>
          </a:xfrm>
        </p:spPr>
        <p:txBody>
          <a:bodyPr/>
          <a:lstStyle/>
          <a:p>
            <a:r>
              <a:rPr lang="en-US" dirty="0"/>
              <a:t>Hidden layers can find </a:t>
            </a:r>
            <a:r>
              <a:rPr lang="en-US" b="1" dirty="0"/>
              <a:t>features</a:t>
            </a:r>
            <a:r>
              <a:rPr lang="en-US" dirty="0"/>
              <a:t> within the data and allow following layers to operate on those features</a:t>
            </a:r>
          </a:p>
          <a:p>
            <a:pPr lvl="1"/>
            <a:r>
              <a:rPr lang="en-US" dirty="0"/>
              <a:t>Can implement XOR</a:t>
            </a:r>
          </a:p>
        </p:txBody>
      </p:sp>
      <p:pic>
        <p:nvPicPr>
          <p:cNvPr id="4" name="Picture 3"/>
          <p:cNvPicPr>
            <a:picLocks noChangeAspect="1"/>
          </p:cNvPicPr>
          <p:nvPr/>
        </p:nvPicPr>
        <p:blipFill>
          <a:blip r:embed="rId2"/>
          <a:stretch>
            <a:fillRect/>
          </a:stretch>
        </p:blipFill>
        <p:spPr>
          <a:xfrm>
            <a:off x="2968487" y="3181627"/>
            <a:ext cx="6096000" cy="2990200"/>
          </a:xfrm>
          <a:prstGeom prst="rect">
            <a:avLst/>
          </a:prstGeom>
        </p:spPr>
      </p:pic>
      <p:sp>
        <p:nvSpPr>
          <p:cNvPr id="5" name="TextBox 4"/>
          <p:cNvSpPr txBox="1"/>
          <p:nvPr/>
        </p:nvSpPr>
        <p:spPr>
          <a:xfrm>
            <a:off x="1115531" y="6447631"/>
            <a:ext cx="10428945"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a:t>
            </a:r>
            <a:r>
              <a:rPr lang="en-US" sz="1867" dirty="0" err="1">
                <a:latin typeface="Helvetica Neue" charset="0"/>
                <a:ea typeface="Helvetica Neue" charset="0"/>
                <a:cs typeface="Helvetica Neue" charset="0"/>
              </a:rPr>
              <a:t>www.andreykurenkov.com</a:t>
            </a:r>
            <a:r>
              <a:rPr lang="en-US" sz="1867" dirty="0">
                <a:latin typeface="Helvetica Neue" charset="0"/>
                <a:ea typeface="Helvetica Neue" charset="0"/>
                <a:cs typeface="Helvetica Neue" charset="0"/>
              </a:rPr>
              <a:t>/writing/</a:t>
            </a:r>
            <a:r>
              <a:rPr lang="en-US" sz="1867" dirty="0" err="1">
                <a:latin typeface="Helvetica Neue" charset="0"/>
                <a:ea typeface="Helvetica Neue" charset="0"/>
                <a:cs typeface="Helvetica Neue" charset="0"/>
              </a:rPr>
              <a:t>ai</a:t>
            </a:r>
            <a:r>
              <a:rPr lang="en-US" sz="1867" dirty="0">
                <a:latin typeface="Helvetica Neue" charset="0"/>
                <a:ea typeface="Helvetica Neue" charset="0"/>
                <a:cs typeface="Helvetica Neue" charset="0"/>
              </a:rPr>
              <a:t>/a-brief-history-of-neural-nets-and-deep-learning/</a:t>
            </a:r>
          </a:p>
        </p:txBody>
      </p:sp>
    </p:spTree>
    <p:extLst>
      <p:ext uri="{BB962C8B-B14F-4D97-AF65-F5344CB8AC3E}">
        <p14:creationId xmlns:p14="http://schemas.microsoft.com/office/powerpoint/2010/main" val="1986741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Backpropagation</a:t>
            </a:r>
          </a:p>
        </p:txBody>
      </p:sp>
      <p:pic>
        <p:nvPicPr>
          <p:cNvPr id="4" name="Picture 3"/>
          <p:cNvPicPr>
            <a:picLocks noChangeAspect="1"/>
          </p:cNvPicPr>
          <p:nvPr/>
        </p:nvPicPr>
        <p:blipFill>
          <a:blip r:embed="rId2"/>
          <a:stretch>
            <a:fillRect/>
          </a:stretch>
        </p:blipFill>
        <p:spPr>
          <a:xfrm>
            <a:off x="1126206" y="1833557"/>
            <a:ext cx="10000973" cy="4267081"/>
          </a:xfrm>
          <a:prstGeom prst="rect">
            <a:avLst/>
          </a:prstGeom>
        </p:spPr>
      </p:pic>
      <p:sp>
        <p:nvSpPr>
          <p:cNvPr id="5" name="TextBox 4"/>
          <p:cNvSpPr txBox="1"/>
          <p:nvPr/>
        </p:nvSpPr>
        <p:spPr>
          <a:xfrm>
            <a:off x="1115531" y="6447631"/>
            <a:ext cx="10428945"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a:t>
            </a:r>
            <a:r>
              <a:rPr lang="en-US" sz="1867" dirty="0" err="1">
                <a:latin typeface="Helvetica Neue" charset="0"/>
                <a:ea typeface="Helvetica Neue" charset="0"/>
                <a:cs typeface="Helvetica Neue" charset="0"/>
              </a:rPr>
              <a:t>www.andreykurenkov.com</a:t>
            </a:r>
            <a:r>
              <a:rPr lang="en-US" sz="1867" dirty="0">
                <a:latin typeface="Helvetica Neue" charset="0"/>
                <a:ea typeface="Helvetica Neue" charset="0"/>
                <a:cs typeface="Helvetica Neue" charset="0"/>
              </a:rPr>
              <a:t>/writing/</a:t>
            </a:r>
            <a:r>
              <a:rPr lang="en-US" sz="1867" dirty="0" err="1">
                <a:latin typeface="Helvetica Neue" charset="0"/>
                <a:ea typeface="Helvetica Neue" charset="0"/>
                <a:cs typeface="Helvetica Neue" charset="0"/>
              </a:rPr>
              <a:t>ai</a:t>
            </a:r>
            <a:r>
              <a:rPr lang="en-US" sz="1867" dirty="0">
                <a:latin typeface="Helvetica Neue" charset="0"/>
                <a:ea typeface="Helvetica Neue" charset="0"/>
                <a:cs typeface="Helvetica Neue" charset="0"/>
              </a:rPr>
              <a:t>/a-brief-history-of-neural-nets-and-deep-learning/</a:t>
            </a:r>
          </a:p>
        </p:txBody>
      </p:sp>
    </p:spTree>
    <p:extLst>
      <p:ext uri="{BB962C8B-B14F-4D97-AF65-F5344CB8AC3E}">
        <p14:creationId xmlns:p14="http://schemas.microsoft.com/office/powerpoint/2010/main" val="1011594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Context (circa 2015)</a:t>
            </a:r>
          </a:p>
        </p:txBody>
      </p:sp>
      <p:sp>
        <p:nvSpPr>
          <p:cNvPr id="3" name="Content Placeholder 2"/>
          <p:cNvSpPr>
            <a:spLocks noGrp="1"/>
          </p:cNvSpPr>
          <p:nvPr>
            <p:ph idx="1"/>
          </p:nvPr>
        </p:nvSpPr>
        <p:spPr>
          <a:xfrm>
            <a:off x="226484" y="1573792"/>
            <a:ext cx="11800416" cy="4525433"/>
          </a:xfrm>
        </p:spPr>
        <p:txBody>
          <a:bodyPr/>
          <a:lstStyle/>
          <a:p>
            <a:r>
              <a:rPr lang="en-US" dirty="0"/>
              <a:t>Deep learning already claiming big successes</a:t>
            </a:r>
          </a:p>
          <a:p>
            <a:endParaRPr lang="en-US" dirty="0"/>
          </a:p>
        </p:txBody>
      </p:sp>
      <p:pic>
        <p:nvPicPr>
          <p:cNvPr id="4"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596767" y="2220436"/>
            <a:ext cx="7414712" cy="41577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TextBox 4"/>
          <p:cNvSpPr txBox="1"/>
          <p:nvPr/>
        </p:nvSpPr>
        <p:spPr>
          <a:xfrm>
            <a:off x="1115532" y="6253267"/>
            <a:ext cx="8605369" cy="379656"/>
          </a:xfrm>
          <a:prstGeom prst="rect">
            <a:avLst/>
          </a:prstGeom>
          <a:noFill/>
        </p:spPr>
        <p:txBody>
          <a:bodyPr wrap="none" rtlCol="0">
            <a:spAutoFit/>
          </a:bodyPr>
          <a:lstStyle/>
          <a:p>
            <a:r>
              <a:rPr lang="en-US" sz="1867" dirty="0">
                <a:latin typeface="Helvetica Neue" charset="0"/>
                <a:ea typeface="Helvetica Neue" charset="0"/>
                <a:cs typeface="Helvetica Neue" charset="0"/>
              </a:rPr>
              <a:t>From: http://</a:t>
            </a:r>
            <a:r>
              <a:rPr lang="en-US" sz="1867" dirty="0" err="1">
                <a:latin typeface="Helvetica Neue" charset="0"/>
                <a:ea typeface="Helvetica Neue" charset="0"/>
                <a:cs typeface="Helvetica Neue" charset="0"/>
              </a:rPr>
              <a:t>www.wsdm-conference.org</a:t>
            </a:r>
            <a:r>
              <a:rPr lang="en-US" sz="1867" dirty="0">
                <a:latin typeface="Helvetica Neue" charset="0"/>
                <a:ea typeface="Helvetica Neue" charset="0"/>
                <a:cs typeface="Helvetica Neue" charset="0"/>
              </a:rPr>
              <a:t>/2016/slides/WSDM2016-Jeff-Dean.pdfz</a:t>
            </a:r>
          </a:p>
        </p:txBody>
      </p:sp>
      <p:sp>
        <p:nvSpPr>
          <p:cNvPr id="6" name="TextBox 5"/>
          <p:cNvSpPr txBox="1"/>
          <p:nvPr/>
        </p:nvSpPr>
        <p:spPr>
          <a:xfrm>
            <a:off x="9011479" y="3109846"/>
            <a:ext cx="2218877" cy="1734064"/>
          </a:xfrm>
          <a:prstGeom prst="rect">
            <a:avLst/>
          </a:prstGeom>
          <a:noFill/>
        </p:spPr>
        <p:txBody>
          <a:bodyPr wrap="none" rtlCol="0">
            <a:spAutoFit/>
          </a:bodyPr>
          <a:lstStyle/>
          <a:p>
            <a:r>
              <a:rPr lang="en-US" sz="2667" dirty="0" err="1">
                <a:latin typeface="Helvetica Neue" charset="0"/>
                <a:ea typeface="Helvetica Neue" charset="0"/>
                <a:cs typeface="Helvetica Neue" charset="0"/>
              </a:rPr>
              <a:t>Imagenet</a:t>
            </a:r>
            <a:r>
              <a:rPr lang="en-US" sz="2667" dirty="0">
                <a:latin typeface="Helvetica Neue" charset="0"/>
                <a:ea typeface="Helvetica Neue" charset="0"/>
                <a:cs typeface="Helvetica Neue" charset="0"/>
              </a:rPr>
              <a:t> </a:t>
            </a:r>
          </a:p>
          <a:p>
            <a:r>
              <a:rPr lang="en-US" sz="2667" dirty="0">
                <a:latin typeface="Helvetica Neue" charset="0"/>
                <a:ea typeface="Helvetica Neue" charset="0"/>
                <a:cs typeface="Helvetica Neue" charset="0"/>
              </a:rPr>
              <a:t>challenge </a:t>
            </a:r>
          </a:p>
          <a:p>
            <a:r>
              <a:rPr lang="en-US" sz="2667" dirty="0">
                <a:latin typeface="Helvetica Neue" charset="0"/>
                <a:ea typeface="Helvetica Neue" charset="0"/>
                <a:cs typeface="Helvetica Neue" charset="0"/>
              </a:rPr>
              <a:t>classification </a:t>
            </a:r>
          </a:p>
          <a:p>
            <a:r>
              <a:rPr lang="en-US" sz="2667" dirty="0">
                <a:latin typeface="Helvetica Neue" charset="0"/>
                <a:ea typeface="Helvetica Neue" charset="0"/>
                <a:cs typeface="Helvetica Neue" charset="0"/>
              </a:rPr>
              <a:t>task</a:t>
            </a:r>
          </a:p>
        </p:txBody>
      </p:sp>
    </p:spTree>
    <p:extLst>
      <p:ext uri="{BB962C8B-B14F-4D97-AF65-F5344CB8AC3E}">
        <p14:creationId xmlns:p14="http://schemas.microsoft.com/office/powerpoint/2010/main" val="19821476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Context (circa 2015)</a:t>
            </a:r>
          </a:p>
        </p:txBody>
      </p:sp>
      <p:sp>
        <p:nvSpPr>
          <p:cNvPr id="3" name="Content Placeholder 2"/>
          <p:cNvSpPr>
            <a:spLocks noGrp="1"/>
          </p:cNvSpPr>
          <p:nvPr>
            <p:ph idx="1"/>
          </p:nvPr>
        </p:nvSpPr>
        <p:spPr/>
        <p:txBody>
          <a:bodyPr/>
          <a:lstStyle/>
          <a:p>
            <a:r>
              <a:rPr lang="en-US" dirty="0"/>
              <a:t>Deep learning already claiming big successes</a:t>
            </a:r>
          </a:p>
          <a:p>
            <a:endParaRPr lang="en-US" dirty="0"/>
          </a:p>
          <a:p>
            <a:r>
              <a:rPr lang="en-US" dirty="0"/>
              <a:t>Number of developers/researchers exploding</a:t>
            </a:r>
          </a:p>
          <a:p>
            <a:endParaRPr lang="en-US" dirty="0"/>
          </a:p>
          <a:p>
            <a:r>
              <a:rPr lang="en-US" dirty="0"/>
              <a:t>A “zoo” of tools and libraries, some of questionable quality</a:t>
            </a:r>
            <a:r>
              <a:rPr lang="mr-IN" dirty="0"/>
              <a:t>…</a:t>
            </a:r>
            <a:endParaRPr lang="en-US" dirty="0"/>
          </a:p>
          <a:p>
            <a:endParaRPr lang="en-US" dirty="0"/>
          </a:p>
          <a:p>
            <a:endParaRPr lang="en-US" dirty="0"/>
          </a:p>
        </p:txBody>
      </p:sp>
    </p:spTree>
    <p:extLst>
      <p:ext uri="{BB962C8B-B14F-4D97-AF65-F5344CB8AC3E}">
        <p14:creationId xmlns:p14="http://schemas.microsoft.com/office/powerpoint/2010/main" val="1845291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6484" y="-42885"/>
            <a:ext cx="11800416" cy="1143000"/>
          </a:xfrm>
        </p:spPr>
        <p:txBody>
          <a:bodyPr/>
          <a:lstStyle/>
          <a:p>
            <a:r>
              <a:rPr lang="en-US" dirty="0"/>
              <a:t>What is </a:t>
            </a:r>
            <a:r>
              <a:rPr lang="en-US" dirty="0" err="1"/>
              <a:t>TensorFlow</a:t>
            </a:r>
            <a:r>
              <a:rPr lang="en-US" dirty="0"/>
              <a:t>?</a:t>
            </a:r>
          </a:p>
        </p:txBody>
      </p:sp>
      <p:sp>
        <p:nvSpPr>
          <p:cNvPr id="3" name="Content Placeholder 2"/>
          <p:cNvSpPr>
            <a:spLocks noGrp="1"/>
          </p:cNvSpPr>
          <p:nvPr>
            <p:ph idx="1"/>
          </p:nvPr>
        </p:nvSpPr>
        <p:spPr>
          <a:xfrm>
            <a:off x="226484" y="4152349"/>
            <a:ext cx="11800416" cy="2705651"/>
          </a:xfrm>
        </p:spPr>
        <p:txBody>
          <a:bodyPr>
            <a:normAutofit/>
          </a:bodyPr>
          <a:lstStyle/>
          <a:p>
            <a:pPr marL="152396">
              <a:spcBef>
                <a:spcPts val="0"/>
              </a:spcBef>
              <a:buSzPct val="100000"/>
            </a:pPr>
            <a:r>
              <a:rPr lang="en" sz="2667" dirty="0">
                <a:latin typeface="Helvetica Neue" charset="0"/>
                <a:ea typeface="Helvetica Neue" charset="0"/>
                <a:cs typeface="Helvetica Neue" charset="0"/>
                <a:sym typeface="Roboto"/>
              </a:rPr>
              <a:t>Open source library for numerical computation using </a:t>
            </a:r>
            <a:r>
              <a:rPr lang="en" sz="2667" b="1" dirty="0">
                <a:latin typeface="Helvetica Neue" charset="0"/>
                <a:ea typeface="Helvetica Neue" charset="0"/>
                <a:cs typeface="Helvetica Neue" charset="0"/>
                <a:sym typeface="Roboto"/>
              </a:rPr>
              <a:t>data flow graphs</a:t>
            </a:r>
            <a:endParaRPr lang="en-US" sz="2667" b="1" dirty="0">
              <a:latin typeface="Helvetica Neue" charset="0"/>
              <a:ea typeface="Helvetica Neue" charset="0"/>
              <a:cs typeface="Helvetica Neue" charset="0"/>
              <a:sym typeface="Roboto"/>
            </a:endParaRPr>
          </a:p>
          <a:p>
            <a:pPr>
              <a:spcBef>
                <a:spcPts val="0"/>
              </a:spcBef>
            </a:pPr>
            <a:endParaRPr lang="en" sz="2667" dirty="0">
              <a:latin typeface="Helvetica Neue" charset="0"/>
              <a:ea typeface="Helvetica Neue" charset="0"/>
              <a:cs typeface="Helvetica Neue" charset="0"/>
              <a:sym typeface="Roboto"/>
            </a:endParaRPr>
          </a:p>
          <a:p>
            <a:pPr marL="152396">
              <a:spcBef>
                <a:spcPts val="0"/>
              </a:spcBef>
              <a:buSzPct val="100000"/>
            </a:pPr>
            <a:r>
              <a:rPr lang="en-US" sz="2667" dirty="0">
                <a:latin typeface="Helvetica Neue" charset="0"/>
                <a:ea typeface="Helvetica Neue" charset="0"/>
                <a:cs typeface="Helvetica Neue" charset="0"/>
                <a:sym typeface="Roboto"/>
              </a:rPr>
              <a:t>D</a:t>
            </a:r>
            <a:r>
              <a:rPr lang="en" sz="2667" dirty="0" err="1">
                <a:latin typeface="Helvetica Neue" charset="0"/>
                <a:ea typeface="Helvetica Neue" charset="0"/>
                <a:cs typeface="Helvetica Neue" charset="0"/>
                <a:sym typeface="Roboto"/>
              </a:rPr>
              <a:t>eveloped</a:t>
            </a:r>
            <a:r>
              <a:rPr lang="en" sz="2667" dirty="0">
                <a:latin typeface="Helvetica Neue" charset="0"/>
                <a:ea typeface="Helvetica Neue" charset="0"/>
                <a:cs typeface="Helvetica Neue" charset="0"/>
                <a:sym typeface="Roboto"/>
              </a:rPr>
              <a:t> by Google Brain Team to conduct machine learning research</a:t>
            </a:r>
          </a:p>
          <a:p>
            <a:pPr marL="990575" lvl="1">
              <a:spcBef>
                <a:spcPts val="0"/>
              </a:spcBef>
              <a:buSzPct val="100000"/>
            </a:pPr>
            <a:r>
              <a:rPr lang="en-US" sz="2133" dirty="0">
                <a:latin typeface="Helvetica Neue" charset="0"/>
                <a:ea typeface="Helvetica Neue" charset="0"/>
                <a:cs typeface="Helvetica Neue" charset="0"/>
                <a:sym typeface="Roboto"/>
              </a:rPr>
              <a:t>Based on </a:t>
            </a:r>
            <a:r>
              <a:rPr lang="en-US" sz="2133" dirty="0" err="1">
                <a:latin typeface="Helvetica Neue" charset="0"/>
                <a:ea typeface="Helvetica Neue" charset="0"/>
                <a:cs typeface="Helvetica Neue" charset="0"/>
                <a:sym typeface="Roboto"/>
              </a:rPr>
              <a:t>DisBelief</a:t>
            </a:r>
            <a:r>
              <a:rPr lang="en-US" sz="2133" dirty="0">
                <a:latin typeface="Helvetica Neue" charset="0"/>
                <a:ea typeface="Helvetica Neue" charset="0"/>
                <a:cs typeface="Helvetica Neue" charset="0"/>
                <a:sym typeface="Roboto"/>
              </a:rPr>
              <a:t> used internally at Google since 2011</a:t>
            </a:r>
            <a:r>
              <a:rPr lang="en-US" sz="2133" b="1" dirty="0">
                <a:latin typeface="Helvetica Neue" charset="0"/>
                <a:ea typeface="Helvetica Neue" charset="0"/>
                <a:cs typeface="Helvetica Neue" charset="0"/>
                <a:sym typeface="Roboto"/>
              </a:rPr>
              <a:t> </a:t>
            </a:r>
            <a:endParaRPr lang="en" sz="2133" b="1" dirty="0">
              <a:latin typeface="Helvetica Neue" charset="0"/>
              <a:ea typeface="Helvetica Neue" charset="0"/>
              <a:cs typeface="Helvetica Neue" charset="0"/>
              <a:sym typeface="Roboto"/>
            </a:endParaRPr>
          </a:p>
          <a:p>
            <a:pPr marL="990575" lvl="1">
              <a:spcBef>
                <a:spcPts val="0"/>
              </a:spcBef>
              <a:buSzPct val="100000"/>
            </a:pPr>
            <a:endParaRPr lang="en-US" sz="2133" dirty="0">
              <a:latin typeface="Helvetica Neue" charset="0"/>
              <a:ea typeface="Helvetica Neue" charset="0"/>
              <a:cs typeface="Helvetica Neue" charset="0"/>
              <a:sym typeface="Roboto"/>
            </a:endParaRPr>
          </a:p>
          <a:p>
            <a:pPr marL="152396">
              <a:spcBef>
                <a:spcPts val="0"/>
              </a:spcBef>
              <a:buSzPct val="100000"/>
            </a:pPr>
            <a:r>
              <a:rPr lang="en" sz="2667" dirty="0">
                <a:latin typeface="Helvetica Neue" charset="0"/>
                <a:ea typeface="Helvetica Neue" charset="0"/>
                <a:cs typeface="Helvetica Neue" charset="0"/>
                <a:sym typeface="Roboto"/>
              </a:rPr>
              <a:t>“Tensor</a:t>
            </a:r>
            <a:r>
              <a:rPr lang="en-US" sz="2667" dirty="0">
                <a:latin typeface="Helvetica Neue" charset="0"/>
                <a:ea typeface="Helvetica Neue" charset="0"/>
                <a:cs typeface="Helvetica Neue" charset="0"/>
                <a:sym typeface="Roboto"/>
              </a:rPr>
              <a:t>F</a:t>
            </a:r>
            <a:r>
              <a:rPr lang="en" sz="2667" dirty="0">
                <a:latin typeface="Helvetica Neue" charset="0"/>
                <a:ea typeface="Helvetica Neue" charset="0"/>
                <a:cs typeface="Helvetica Neue" charset="0"/>
                <a:sym typeface="Roboto"/>
              </a:rPr>
              <a:t>low is an interface for expressing machine learning algorithms, and an implementation for executing such algorithms”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92" y="1017290"/>
            <a:ext cx="12192000" cy="2923741"/>
          </a:xfrm>
          <a:prstGeom prst="rect">
            <a:avLst/>
          </a:prstGeom>
        </p:spPr>
      </p:pic>
    </p:spTree>
    <p:extLst>
      <p:ext uri="{BB962C8B-B14F-4D97-AF65-F5344CB8AC3E}">
        <p14:creationId xmlns:p14="http://schemas.microsoft.com/office/powerpoint/2010/main" val="267965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t>
            </a:r>
            <a:r>
              <a:rPr lang="en-US" dirty="0" err="1"/>
              <a:t>TensorFlow</a:t>
            </a:r>
            <a:endParaRPr lang="en-US" dirty="0"/>
          </a:p>
        </p:txBody>
      </p:sp>
      <p:sp>
        <p:nvSpPr>
          <p:cNvPr id="3" name="Content Placeholder 2"/>
          <p:cNvSpPr>
            <a:spLocks noGrp="1"/>
          </p:cNvSpPr>
          <p:nvPr>
            <p:ph idx="1"/>
          </p:nvPr>
        </p:nvSpPr>
        <p:spPr/>
        <p:txBody>
          <a:bodyPr/>
          <a:lstStyle/>
          <a:p>
            <a:pPr>
              <a:spcBef>
                <a:spcPts val="0"/>
              </a:spcBef>
            </a:pPr>
            <a:r>
              <a:rPr lang="en-US" b="1" dirty="0">
                <a:solidFill>
                  <a:srgbClr val="000000"/>
                </a:solidFill>
              </a:rPr>
              <a:t>Key </a:t>
            </a:r>
            <a:r>
              <a:rPr lang="en-US" b="1" dirty="0" err="1">
                <a:solidFill>
                  <a:srgbClr val="000000"/>
                </a:solidFill>
              </a:rPr>
              <a:t>i</a:t>
            </a:r>
            <a:r>
              <a:rPr lang="en" b="1" dirty="0" err="1">
                <a:solidFill>
                  <a:srgbClr val="000000"/>
                </a:solidFill>
              </a:rPr>
              <a:t>dea</a:t>
            </a:r>
            <a:r>
              <a:rPr lang="en" dirty="0">
                <a:solidFill>
                  <a:srgbClr val="000000"/>
                </a:solidFill>
              </a:rPr>
              <a:t>: express a numeric computation as a </a:t>
            </a:r>
            <a:r>
              <a:rPr lang="en" b="1" dirty="0">
                <a:solidFill>
                  <a:srgbClr val="000000"/>
                </a:solidFill>
              </a:rPr>
              <a:t>graph</a:t>
            </a:r>
            <a:endParaRPr lang="en-US" dirty="0">
              <a:solidFill>
                <a:srgbClr val="000000"/>
              </a:solidFill>
            </a:endParaRPr>
          </a:p>
          <a:p>
            <a:pPr>
              <a:spcBef>
                <a:spcPts val="0"/>
              </a:spcBef>
            </a:pPr>
            <a:endParaRPr lang="en-US" dirty="0">
              <a:solidFill>
                <a:srgbClr val="000000"/>
              </a:solidFill>
            </a:endParaRPr>
          </a:p>
          <a:p>
            <a:pPr>
              <a:spcBef>
                <a:spcPts val="0"/>
              </a:spcBef>
            </a:pPr>
            <a:r>
              <a:rPr lang="en" dirty="0">
                <a:solidFill>
                  <a:srgbClr val="000000"/>
                </a:solidFill>
              </a:rPr>
              <a:t>Graph nodes are </a:t>
            </a:r>
            <a:r>
              <a:rPr lang="en" b="1" dirty="0">
                <a:solidFill>
                  <a:srgbClr val="000000"/>
                </a:solidFill>
              </a:rPr>
              <a:t>operations</a:t>
            </a:r>
            <a:r>
              <a:rPr lang="en" dirty="0">
                <a:solidFill>
                  <a:srgbClr val="000000"/>
                </a:solidFill>
              </a:rPr>
              <a:t> </a:t>
            </a:r>
            <a:r>
              <a:rPr lang="en-US" dirty="0">
                <a:solidFill>
                  <a:srgbClr val="000000"/>
                </a:solidFill>
              </a:rPr>
              <a:t>with </a:t>
            </a:r>
            <a:r>
              <a:rPr lang="en" dirty="0">
                <a:solidFill>
                  <a:srgbClr val="000000"/>
                </a:solidFill>
              </a:rPr>
              <a:t>any number of inputs and outputs</a:t>
            </a:r>
            <a:endParaRPr lang="en-US" dirty="0">
              <a:solidFill>
                <a:srgbClr val="000000"/>
              </a:solidFill>
            </a:endParaRPr>
          </a:p>
          <a:p>
            <a:pPr>
              <a:spcBef>
                <a:spcPts val="0"/>
              </a:spcBef>
            </a:pPr>
            <a:endParaRPr lang="en-US" dirty="0">
              <a:solidFill>
                <a:srgbClr val="000000"/>
              </a:solidFill>
            </a:endParaRPr>
          </a:p>
          <a:p>
            <a:pPr>
              <a:spcBef>
                <a:spcPts val="0"/>
              </a:spcBef>
            </a:pPr>
            <a:r>
              <a:rPr lang="en" dirty="0">
                <a:solidFill>
                  <a:srgbClr val="000000"/>
                </a:solidFill>
              </a:rPr>
              <a:t>Graph edges are </a:t>
            </a:r>
            <a:r>
              <a:rPr lang="en" b="1" dirty="0">
                <a:solidFill>
                  <a:srgbClr val="000000"/>
                </a:solidFill>
              </a:rPr>
              <a:t>tensors</a:t>
            </a:r>
            <a:r>
              <a:rPr lang="en" dirty="0">
                <a:solidFill>
                  <a:srgbClr val="000000"/>
                </a:solidFill>
              </a:rPr>
              <a:t> which flow between nodes</a:t>
            </a:r>
          </a:p>
          <a:p>
            <a:endParaRPr lang="en-US" dirty="0"/>
          </a:p>
        </p:txBody>
      </p:sp>
    </p:spTree>
    <p:extLst>
      <p:ext uri="{BB962C8B-B14F-4D97-AF65-F5344CB8AC3E}">
        <p14:creationId xmlns:p14="http://schemas.microsoft.com/office/powerpoint/2010/main" val="6765686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1329</Words>
  <Application>Microsoft Office PowerPoint</Application>
  <PresentationFormat>Widescreen</PresentationFormat>
  <Paragraphs>198</Paragraphs>
  <Slides>32</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Arial</vt:lpstr>
      <vt:lpstr>Calibri</vt:lpstr>
      <vt:lpstr>Calibri Light</vt:lpstr>
      <vt:lpstr>Consolas</vt:lpstr>
      <vt:lpstr>Helvetica Neue</vt:lpstr>
      <vt:lpstr>Helvetica Neue Light</vt:lpstr>
      <vt:lpstr>Roboto</vt:lpstr>
      <vt:lpstr>Times New Roman</vt:lpstr>
      <vt:lpstr>Verdana</vt:lpstr>
      <vt:lpstr>Office Theme</vt:lpstr>
      <vt:lpstr>Backpropagation </vt:lpstr>
      <vt:lpstr>Perceptron</vt:lpstr>
      <vt:lpstr>Perceptron</vt:lpstr>
      <vt:lpstr>Hidden layers</vt:lpstr>
      <vt:lpstr>Learning: Backpropagation</vt:lpstr>
      <vt:lpstr>Context (circa 2015)</vt:lpstr>
      <vt:lpstr>Context (circa 2015)</vt:lpstr>
      <vt:lpstr>What is TensorFlow?</vt:lpstr>
      <vt:lpstr>What is TensorFlow</vt:lpstr>
      <vt:lpstr>Programming model</vt:lpstr>
      <vt:lpstr>Programming model</vt:lpstr>
      <vt:lpstr>Programming model</vt:lpstr>
      <vt:lpstr>Programming model</vt:lpstr>
      <vt:lpstr>Code</vt:lpstr>
      <vt:lpstr>Running the graph</vt:lpstr>
      <vt:lpstr>End-to-end</vt:lpstr>
      <vt:lpstr>Defining loss</vt:lpstr>
      <vt:lpstr>Gradient computation: Backpropagation</vt:lpstr>
      <vt:lpstr>Design Principles</vt:lpstr>
      <vt:lpstr>Dynamic Flow Control</vt:lpstr>
      <vt:lpstr>TensorFlow high-level architecture</vt:lpstr>
      <vt:lpstr>TensorFlow architecture</vt:lpstr>
      <vt:lpstr>Detailed architecture</vt:lpstr>
      <vt:lpstr>Key components</vt:lpstr>
      <vt:lpstr>Client</vt:lpstr>
      <vt:lpstr>Master</vt:lpstr>
      <vt:lpstr>Computation graph partition</vt:lpstr>
      <vt:lpstr>Computation graph partition</vt:lpstr>
      <vt:lpstr>Execution</vt:lpstr>
      <vt:lpstr>Fault Tolerance</vt:lpstr>
      <vt:lpstr>Discussion</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Backpropagation </dc:title>
  <dc:creator>admin</dc:creator>
  <cp:lastModifiedBy>gahangir.hossain@outlook.com</cp:lastModifiedBy>
  <cp:revision>3</cp:revision>
  <dcterms:created xsi:type="dcterms:W3CDTF">2019-06-29T18:08:50Z</dcterms:created>
  <dcterms:modified xsi:type="dcterms:W3CDTF">2019-06-30T22:05:39Z</dcterms:modified>
</cp:coreProperties>
</file>

<file path=docProps/thumbnail.jpeg>
</file>